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69" r:id="rId5"/>
    <p:sldId id="268" r:id="rId6"/>
    <p:sldId id="271" r:id="rId7"/>
    <p:sldId id="286" r:id="rId8"/>
    <p:sldId id="259" r:id="rId9"/>
    <p:sldId id="270" r:id="rId10"/>
    <p:sldId id="265" r:id="rId11"/>
    <p:sldId id="266" r:id="rId12"/>
    <p:sldId id="267" r:id="rId13"/>
    <p:sldId id="260" r:id="rId14"/>
    <p:sldId id="274" r:id="rId15"/>
    <p:sldId id="273" r:id="rId16"/>
    <p:sldId id="261" r:id="rId17"/>
    <p:sldId id="278" r:id="rId18"/>
    <p:sldId id="279" r:id="rId19"/>
    <p:sldId id="275" r:id="rId20"/>
    <p:sldId id="276" r:id="rId21"/>
    <p:sldId id="277" r:id="rId22"/>
    <p:sldId id="280" r:id="rId23"/>
    <p:sldId id="283" r:id="rId24"/>
    <p:sldId id="289" r:id="rId25"/>
    <p:sldId id="287" r:id="rId26"/>
    <p:sldId id="284" r:id="rId27"/>
    <p:sldId id="291" r:id="rId28"/>
    <p:sldId id="263" r:id="rId29"/>
    <p:sldId id="288" r:id="rId30"/>
    <p:sldId id="292" r:id="rId31"/>
    <p:sldId id="285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D1A"/>
    <a:srgbClr val="B2DF8A"/>
    <a:srgbClr val="ED0188"/>
    <a:srgbClr val="5351A5"/>
    <a:srgbClr val="00ADEF"/>
    <a:srgbClr val="CBDB28"/>
    <a:srgbClr val="C9DC2A"/>
    <a:srgbClr val="DACD18"/>
    <a:srgbClr val="FFFFFF"/>
    <a:srgbClr val="A32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29" autoAdjust="0"/>
    <p:restoredTop sz="89261" autoAdjust="0"/>
  </p:normalViewPr>
  <p:slideViewPr>
    <p:cSldViewPr snapToGrid="0">
      <p:cViewPr varScale="1">
        <p:scale>
          <a:sx n="56" d="100"/>
          <a:sy n="56" d="100"/>
        </p:scale>
        <p:origin x="129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80546-81BD-4F00-93C7-078BBE0457B8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7CC9C-96C2-4E9E-BAFD-5F66EEE3F2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65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7CC9C-96C2-4E9E-BAFD-5F66EEE3F25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09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Open Source Routing Machine; set up with a road network for trucks specifically (i.e., rules, tunnels), </a:t>
            </a:r>
            <a:r>
              <a:rPr lang="en-GB" dirty="0" err="1"/>
              <a:t>osrmR</a:t>
            </a:r>
            <a:r>
              <a:rPr lang="en-GB" dirty="0"/>
              <a:t> package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Give it the OD pairs, creates most likely routes between pairs, </a:t>
            </a:r>
            <a:r>
              <a:rPr lang="en-GB" dirty="0" err="1"/>
              <a:t>linestring</a:t>
            </a:r>
            <a:r>
              <a:rPr lang="en-GB" dirty="0"/>
              <a:t> bundles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Stplanr</a:t>
            </a:r>
            <a:r>
              <a:rPr lang="en-GB" dirty="0"/>
              <a:t> takes the </a:t>
            </a:r>
            <a:r>
              <a:rPr lang="en-GB" dirty="0" err="1"/>
              <a:t>linestrings</a:t>
            </a:r>
            <a:r>
              <a:rPr lang="en-GB" dirty="0"/>
              <a:t>, combines into segments applying function of total trucks per route.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7CC9C-96C2-4E9E-BAFD-5F66EEE3F25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201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Open Source Routing Machine; set up with a road network for trucks specifically (i.e., rules, tunnels), </a:t>
            </a:r>
            <a:r>
              <a:rPr lang="en-GB" dirty="0" err="1"/>
              <a:t>osrmR</a:t>
            </a:r>
            <a:r>
              <a:rPr lang="en-GB" dirty="0"/>
              <a:t> package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Give it the OD pairs, creates most likely routes between pairs, </a:t>
            </a:r>
            <a:r>
              <a:rPr lang="en-GB" dirty="0" err="1"/>
              <a:t>linestring</a:t>
            </a:r>
            <a:r>
              <a:rPr lang="en-GB" dirty="0"/>
              <a:t> bundles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Stplanr</a:t>
            </a:r>
            <a:r>
              <a:rPr lang="en-GB" dirty="0"/>
              <a:t> takes the </a:t>
            </a:r>
            <a:r>
              <a:rPr lang="en-GB" dirty="0" err="1"/>
              <a:t>linestrings</a:t>
            </a:r>
            <a:r>
              <a:rPr lang="en-GB" dirty="0"/>
              <a:t>, combines into segments applying function of total trucks per route.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A7CC9C-96C2-4E9E-BAFD-5F66EEE3F25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657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AC26-A910-E1D3-9946-6082238B0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AF5BC4-97B6-BD87-9F69-42E906EA9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0F26E-3AD9-26E6-F63D-87F15240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26326-E18F-E15C-70FA-BF3F82516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4A4AF-63D0-DF25-7CB7-51F3592EB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37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703C-6193-DF82-CAB3-75205876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B9E2B-3428-0BEC-055E-6F0AE720E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5961E-4340-AC24-07DF-CBF61C35E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A793-2965-2057-9F29-02590A16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19D63-A529-CBC6-5F22-BA66A0C97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748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1C2CFE-0C53-ABEF-8B12-F30F8485F5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D2CCE-FD76-B270-ABD7-94F163A32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8020C-7C38-122D-1DC3-12EDACC3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720A0-4EA7-0828-7CE6-C986665E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20E44-8E83-BDEE-052C-8DC5E9C8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52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532F2-D550-07AB-01C9-1D244859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A708-B07C-35AD-5AEF-D7B50FBA8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5424-3898-D8EF-A267-61D469C55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C4F77-32CB-CC4D-F257-EB9686A83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C356F-E147-EAA4-F9F5-24A1824D0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33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1087-B0FB-044C-2D69-65B8F118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F3077B-682A-6D43-EE94-B207B202C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46297-7004-41A3-7D43-A2A4E729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23FD1-605F-7EA6-8852-820F1254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4968C-CCF4-7653-8EBE-16210AB7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1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270DE-717F-5076-14C1-9E0E899C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2609-F097-955E-4AF8-CAC11301C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BF55-1C28-D3D8-34F0-C60110B267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6ECAF-753E-F17C-103B-506447195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57610-5874-158D-9FE4-16599F16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27205-2077-EFCC-D356-397345021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595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EFFA-ED5A-9873-3F47-F8386C5F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31933-4FF4-0FE0-D5F3-E62EA89DC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AE14B-4BE1-03F2-6267-0CE9B5A0A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5FFB28-6E98-E7C3-F9CC-385A74642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4C0059-8A89-690D-6998-A90F36D6B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B649CB-0D19-AC2E-8C1F-EFBC13D2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5F14D8-F808-F662-0302-92B3DE83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046FA-29EB-B2CB-86CC-96ED26405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11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53B87-1A4F-5853-3C61-D42D6AFA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4699F5-B7D1-6C75-BAC5-539486E9C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0CF69-DB2D-71D9-D0AB-A9465F42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7114-CCA6-DD8B-00F0-01B5AD691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588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DA57E-263F-8B5F-D662-36EF1A318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7C15-67C2-6476-0DC8-3BA907AE7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A6FD9-B4EA-5E20-8E91-FE1D99DF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77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07B0-CD14-771A-0EC7-5F959823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03CE7-DFBE-35ED-2703-98C966362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0A47A-2A5F-4C05-F220-33B9B99BA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2FA51-1915-1603-B213-89458280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822DED-F97B-8ABC-72A8-DA97C1D5A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04739-8103-33A5-A4AA-B4C41E8D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187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988AA-0A3C-A970-D399-EA944D36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3D72B-E0DD-72F8-4BDA-D818713CE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6B280-A44A-3B46-78BE-A1E34AADE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4A9D05-CA3E-94E9-A323-C5E5078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6A22F-0078-2E51-9078-8B7877A96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EFC33-16EB-FD75-3E71-36584501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824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BC7DB-5E78-3BA1-3036-035C94283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BF918-F4F4-9BAF-EE12-71FCCA78F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938C0-C219-5C2E-5961-EECDB335D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C2D84A-515E-444E-9F04-871DAD32A39A}" type="datetimeFigureOut">
              <a:rPr lang="en-GB" smtClean="0"/>
              <a:t>09/06/2023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807B-375D-8458-9B08-84AF8A620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1D0EC-9DA8-FC8B-271D-9DBA97698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A1151-B9E8-4DD1-84D0-FEF125AF264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88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3.png"/><Relationship Id="rId7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v.uk/government/publications/great-britain-freight-model-version-5-2022-updates" TargetMode="External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gov.uk/government/publications/great-britain-freight-model-version-5-2022-update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.jpg"/><Relationship Id="rId7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33.sv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png"/><Relationship Id="rId7" Type="http://schemas.openxmlformats.org/officeDocument/2006/relationships/image" Target="../media/image34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jpg"/><Relationship Id="rId16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.png"/><Relationship Id="rId7" Type="http://schemas.openxmlformats.org/officeDocument/2006/relationships/image" Target="../media/image34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9.png"/><Relationship Id="rId5" Type="http://schemas.openxmlformats.org/officeDocument/2006/relationships/image" Target="../media/image11.svg"/><Relationship Id="rId10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.png"/><Relationship Id="rId7" Type="http://schemas.openxmlformats.org/officeDocument/2006/relationships/image" Target="../media/image34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11.sv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0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image" Target="../media/image33.svg"/><Relationship Id="rId3" Type="http://schemas.openxmlformats.org/officeDocument/2006/relationships/image" Target="../media/image3.png"/><Relationship Id="rId7" Type="http://schemas.openxmlformats.org/officeDocument/2006/relationships/image" Target="../media/image34.tiff"/><Relationship Id="rId12" Type="http://schemas.openxmlformats.org/officeDocument/2006/relationships/image" Target="../media/image3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1.svg"/><Relationship Id="rId5" Type="http://schemas.openxmlformats.org/officeDocument/2006/relationships/image" Target="../media/image11.sv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4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46899E-B5EA-A257-876B-2B1B3A6FA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t="11428" r="811" b="557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33929-8DBA-0330-57C2-5F2BF0A77A4F}"/>
              </a:ext>
            </a:extLst>
          </p:cNvPr>
          <p:cNvSpPr txBox="1"/>
          <p:nvPr/>
        </p:nvSpPr>
        <p:spPr>
          <a:xfrm>
            <a:off x="6219217" y="3891064"/>
            <a:ext cx="59727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Georgia Pro" panose="02040502050405020303" pitchFamily="18" charset="0"/>
              </a:rPr>
              <a:t>What If? </a:t>
            </a:r>
            <a:r>
              <a:rPr lang="en-GB" sz="2800" dirty="0">
                <a:solidFill>
                  <a:schemeClr val="bg1"/>
                </a:solidFill>
                <a:latin typeface="Georgia Pro" panose="02040502050405020303" pitchFamily="18" charset="0"/>
              </a:rPr>
              <a:t>Evaluating decarbonization strategies for maritime cargo flows in Liverpool City Region</a:t>
            </a:r>
          </a:p>
          <a:p>
            <a:r>
              <a:rPr lang="en-GB" dirty="0">
                <a:solidFill>
                  <a:schemeClr val="bg1"/>
                </a:solidFill>
                <a:latin typeface="Georgia Pro" panose="02040502050405020303" pitchFamily="18" charset="0"/>
              </a:rPr>
              <a:t>Patrick Ballantyne, Alex Singleton</a:t>
            </a:r>
          </a:p>
        </p:txBody>
      </p:sp>
      <p:pic>
        <p:nvPicPr>
          <p:cNvPr id="15" name="Picture 14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D470A2B7-D286-2E9B-5B99-B04DDE5C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Picture 17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ACCDCE63-AF31-1D7A-2A2C-E919FC09B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29607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Why?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FF0F3-FBC3-04E5-91CD-E5286ADACB6D}"/>
              </a:ext>
            </a:extLst>
          </p:cNvPr>
          <p:cNvSpPr txBox="1"/>
          <p:nvPr/>
        </p:nvSpPr>
        <p:spPr>
          <a:xfrm>
            <a:off x="102141" y="1276977"/>
            <a:ext cx="8056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Transport is the largest emitting sector of GHGs in the UK: </a:t>
            </a:r>
            <a:br>
              <a:rPr lang="en-GB" sz="2000" dirty="0">
                <a:latin typeface="Georgia Pro" panose="02040502050405020303" pitchFamily="18" charset="0"/>
              </a:rPr>
            </a:br>
            <a:r>
              <a:rPr lang="en-GB" sz="2000" dirty="0">
                <a:latin typeface="Georgia Pro" panose="02040502050405020303" pitchFamily="18" charset="0"/>
              </a:rPr>
              <a:t>24% of GHG emissions come from the sector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8E51F2-7474-81F0-3DE4-B4027F0D7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175" y="2487908"/>
            <a:ext cx="4636621" cy="309429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7C42374-82CA-94D2-BEE4-9F57FB67C4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6626" y="200294"/>
            <a:ext cx="6038999" cy="4023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B435F5-AB2E-C253-48C4-FECBAACA8C8E}"/>
              </a:ext>
            </a:extLst>
          </p:cNvPr>
          <p:cNvSpPr txBox="1"/>
          <p:nvPr/>
        </p:nvSpPr>
        <p:spPr>
          <a:xfrm>
            <a:off x="102141" y="2133965"/>
            <a:ext cx="8056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latin typeface="Georgia Pro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532B8-53CB-42B6-FA93-99B79D348085}"/>
              </a:ext>
            </a:extLst>
          </p:cNvPr>
          <p:cNvSpPr txBox="1"/>
          <p:nvPr/>
        </p:nvSpPr>
        <p:spPr>
          <a:xfrm>
            <a:off x="102141" y="2127845"/>
            <a:ext cx="8056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Whilst HGVs make up a smaller share of total miles nationally, </a:t>
            </a:r>
            <a:br>
              <a:rPr lang="en-GB" sz="2000" dirty="0">
                <a:latin typeface="Georgia Pro" panose="02040502050405020303" pitchFamily="18" charset="0"/>
              </a:rPr>
            </a:br>
            <a:r>
              <a:rPr lang="en-GB" sz="2000" dirty="0">
                <a:latin typeface="Georgia Pro" panose="02040502050405020303" pitchFamily="18" charset="0"/>
              </a:rPr>
              <a:t>the emissions they generate are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disproportionately greater</a:t>
            </a:r>
            <a:r>
              <a:rPr lang="en-GB" sz="2000" baseline="30000" dirty="0">
                <a:highlight>
                  <a:srgbClr val="F89D1A"/>
                </a:highlight>
                <a:latin typeface="Georgia Pro" panose="02040502050405020303" pitchFamily="18" charset="0"/>
              </a:rPr>
              <a:t>*</a:t>
            </a:r>
            <a:endParaRPr lang="en-GB" sz="2000" dirty="0">
              <a:highlight>
                <a:srgbClr val="F89D1A"/>
              </a:highlight>
              <a:latin typeface="Georgia Pro" panose="02040502050405020303" pitchFamily="18" charset="0"/>
            </a:endParaRPr>
          </a:p>
          <a:p>
            <a:endParaRPr lang="en-GB" sz="2000" dirty="0">
              <a:highlight>
                <a:srgbClr val="F89D1A"/>
              </a:highlight>
              <a:latin typeface="Georgia Pro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BCAC7-3D42-2AD2-F1A1-908DC2715A19}"/>
              </a:ext>
            </a:extLst>
          </p:cNvPr>
          <p:cNvSpPr txBox="1"/>
          <p:nvPr/>
        </p:nvSpPr>
        <p:spPr>
          <a:xfrm>
            <a:off x="102140" y="6324753"/>
            <a:ext cx="805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eorgia Pro" panose="02040502050405020303" pitchFamily="18" charset="0"/>
              </a:rPr>
              <a:t>*HGVs are less fuel efficient than private cars, and travel longer distances with greater loads</a:t>
            </a:r>
          </a:p>
        </p:txBody>
      </p:sp>
    </p:spTree>
    <p:extLst>
      <p:ext uri="{BB962C8B-B14F-4D97-AF65-F5344CB8AC3E}">
        <p14:creationId xmlns:p14="http://schemas.microsoft.com/office/powerpoint/2010/main" val="152785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Why?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FF0F3-FBC3-04E5-91CD-E5286ADACB6D}"/>
              </a:ext>
            </a:extLst>
          </p:cNvPr>
          <p:cNvSpPr txBox="1"/>
          <p:nvPr/>
        </p:nvSpPr>
        <p:spPr>
          <a:xfrm>
            <a:off x="102141" y="1276977"/>
            <a:ext cx="8056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Transport is the largest emitting sector of GHGs in the UK: </a:t>
            </a:r>
            <a:br>
              <a:rPr lang="en-GB" sz="2000" dirty="0">
                <a:latin typeface="Georgia Pro" panose="02040502050405020303" pitchFamily="18" charset="0"/>
              </a:rPr>
            </a:br>
            <a:r>
              <a:rPr lang="en-GB" sz="2000" dirty="0">
                <a:latin typeface="Georgia Pro" panose="02040502050405020303" pitchFamily="18" charset="0"/>
              </a:rPr>
              <a:t>24% of GHG emissions come from the sector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8E51F2-7474-81F0-3DE4-B4027F0D7D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32175" y="2487908"/>
            <a:ext cx="4636621" cy="309429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7C42374-82CA-94D2-BEE4-9F57FB67C4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6626" y="200294"/>
            <a:ext cx="6038999" cy="4023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B435F5-AB2E-C253-48C4-FECBAACA8C8E}"/>
              </a:ext>
            </a:extLst>
          </p:cNvPr>
          <p:cNvSpPr txBox="1"/>
          <p:nvPr/>
        </p:nvSpPr>
        <p:spPr>
          <a:xfrm>
            <a:off x="102141" y="2133965"/>
            <a:ext cx="8056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latin typeface="Georgia Pro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532B8-53CB-42B6-FA93-99B79D348085}"/>
              </a:ext>
            </a:extLst>
          </p:cNvPr>
          <p:cNvSpPr txBox="1"/>
          <p:nvPr/>
        </p:nvSpPr>
        <p:spPr>
          <a:xfrm>
            <a:off x="102141" y="2127845"/>
            <a:ext cx="8056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Whilst HGVs make up a smaller share of total miles nationally, </a:t>
            </a:r>
            <a:br>
              <a:rPr lang="en-GB" sz="2000" dirty="0">
                <a:latin typeface="Georgia Pro" panose="02040502050405020303" pitchFamily="18" charset="0"/>
              </a:rPr>
            </a:br>
            <a:r>
              <a:rPr lang="en-GB" sz="2000" dirty="0">
                <a:latin typeface="Georgia Pro" panose="02040502050405020303" pitchFamily="18" charset="0"/>
              </a:rPr>
              <a:t>the emissions they generate are disproportionately greater</a:t>
            </a:r>
            <a:r>
              <a:rPr lang="en-GB" sz="2000" baseline="30000" dirty="0">
                <a:latin typeface="Georgia Pro" panose="02040502050405020303" pitchFamily="18" charset="0"/>
              </a:rPr>
              <a:t>*</a:t>
            </a:r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highlight>
                <a:srgbClr val="F89D1A"/>
              </a:highlight>
              <a:latin typeface="Georgia Pro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BCAC7-3D42-2AD2-F1A1-908DC2715A19}"/>
              </a:ext>
            </a:extLst>
          </p:cNvPr>
          <p:cNvSpPr txBox="1"/>
          <p:nvPr/>
        </p:nvSpPr>
        <p:spPr>
          <a:xfrm>
            <a:off x="102140" y="6324753"/>
            <a:ext cx="8056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eorgia Pro" panose="02040502050405020303" pitchFamily="18" charset="0"/>
              </a:rPr>
              <a:t>*HGVs are less fuel efficient than private cars, and travel longer distances with greater loads</a:t>
            </a:r>
          </a:p>
          <a:p>
            <a:r>
              <a:rPr lang="en-GB" sz="1200" dirty="0">
                <a:latin typeface="Georgia Pro" panose="02040502050405020303" pitchFamily="18" charset="0"/>
              </a:rPr>
              <a:t>† Teixeira et al., 2021; Tang et al., 2020; </a:t>
            </a:r>
            <a:r>
              <a:rPr lang="en-GB" sz="1200" dirty="0" err="1">
                <a:latin typeface="Georgia Pro" panose="02040502050405020303" pitchFamily="18" charset="0"/>
              </a:rPr>
              <a:t>Mak</a:t>
            </a:r>
            <a:r>
              <a:rPr lang="en-GB" sz="1200" dirty="0">
                <a:latin typeface="Georgia Pro" panose="02040502050405020303" pitchFamily="18" charset="0"/>
              </a:rPr>
              <a:t> and Ng, 2021.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DC878-FE9F-9101-C82D-23E959BA3B89}"/>
              </a:ext>
            </a:extLst>
          </p:cNvPr>
          <p:cNvSpPr txBox="1"/>
          <p:nvPr/>
        </p:nvSpPr>
        <p:spPr>
          <a:xfrm>
            <a:off x="102142" y="3037120"/>
            <a:ext cx="69277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Lots of evidence linking these emissions to negative impacts for public and environmental health</a:t>
            </a:r>
            <a:r>
              <a:rPr lang="en-GB" sz="2000" baseline="30000" dirty="0">
                <a:latin typeface="Georgia Pro" panose="02040502050405020303" pitchFamily="18" charset="0"/>
              </a:rPr>
              <a:t>†</a:t>
            </a:r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2BB3E79-B0E8-27AE-2148-20562B7B6CA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9479" y="3886059"/>
            <a:ext cx="2993039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6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Why?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FF0F3-FBC3-04E5-91CD-E5286ADACB6D}"/>
              </a:ext>
            </a:extLst>
          </p:cNvPr>
          <p:cNvSpPr txBox="1"/>
          <p:nvPr/>
        </p:nvSpPr>
        <p:spPr>
          <a:xfrm>
            <a:off x="102141" y="1276977"/>
            <a:ext cx="8056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Transport is the largest emitting sector of GHGs in the UK: </a:t>
            </a:r>
            <a:br>
              <a:rPr lang="en-GB" sz="2000" dirty="0">
                <a:latin typeface="Georgia Pro" panose="02040502050405020303" pitchFamily="18" charset="0"/>
              </a:rPr>
            </a:br>
            <a:r>
              <a:rPr lang="en-GB" sz="2000" dirty="0">
                <a:latin typeface="Georgia Pro" panose="02040502050405020303" pitchFamily="18" charset="0"/>
              </a:rPr>
              <a:t>24% of GHG emissions come from the sector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B435F5-AB2E-C253-48C4-FECBAACA8C8E}"/>
              </a:ext>
            </a:extLst>
          </p:cNvPr>
          <p:cNvSpPr txBox="1"/>
          <p:nvPr/>
        </p:nvSpPr>
        <p:spPr>
          <a:xfrm>
            <a:off x="102141" y="2133965"/>
            <a:ext cx="8056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latin typeface="Georgia Pro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532B8-53CB-42B6-FA93-99B79D348085}"/>
              </a:ext>
            </a:extLst>
          </p:cNvPr>
          <p:cNvSpPr txBox="1"/>
          <p:nvPr/>
        </p:nvSpPr>
        <p:spPr>
          <a:xfrm>
            <a:off x="102141" y="2127845"/>
            <a:ext cx="8056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Whilst HGVs make up a smaller share of total miles nationally, </a:t>
            </a:r>
            <a:br>
              <a:rPr lang="en-GB" sz="2000" dirty="0">
                <a:latin typeface="Georgia Pro" panose="02040502050405020303" pitchFamily="18" charset="0"/>
              </a:rPr>
            </a:br>
            <a:r>
              <a:rPr lang="en-GB" sz="2000" dirty="0">
                <a:latin typeface="Georgia Pro" panose="02040502050405020303" pitchFamily="18" charset="0"/>
              </a:rPr>
              <a:t>the emissions they generate are disproportionately greater</a:t>
            </a:r>
            <a:r>
              <a:rPr lang="en-GB" sz="2000" baseline="30000" dirty="0">
                <a:latin typeface="Georgia Pro" panose="02040502050405020303" pitchFamily="18" charset="0"/>
              </a:rPr>
              <a:t>*</a:t>
            </a:r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highlight>
                <a:srgbClr val="F89D1A"/>
              </a:highlight>
              <a:latin typeface="Georgia Pro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BCAC7-3D42-2AD2-F1A1-908DC2715A19}"/>
              </a:ext>
            </a:extLst>
          </p:cNvPr>
          <p:cNvSpPr txBox="1"/>
          <p:nvPr/>
        </p:nvSpPr>
        <p:spPr>
          <a:xfrm>
            <a:off x="102140" y="6324753"/>
            <a:ext cx="8056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eorgia Pro" panose="02040502050405020303" pitchFamily="18" charset="0"/>
              </a:rPr>
              <a:t>*HGVs are less fuel efficient than private cars, and travel longer distances with greater loads</a:t>
            </a:r>
          </a:p>
          <a:p>
            <a:r>
              <a:rPr lang="en-GB" sz="1200" dirty="0">
                <a:latin typeface="Georgia Pro" panose="02040502050405020303" pitchFamily="18" charset="0"/>
              </a:rPr>
              <a:t>† Teixeira et al., 2021; Tang et al., 2020; </a:t>
            </a:r>
            <a:r>
              <a:rPr lang="en-GB" sz="1200" dirty="0" err="1">
                <a:latin typeface="Georgia Pro" panose="02040502050405020303" pitchFamily="18" charset="0"/>
              </a:rPr>
              <a:t>Mak</a:t>
            </a:r>
            <a:r>
              <a:rPr lang="en-GB" sz="1200" dirty="0">
                <a:latin typeface="Georgia Pro" panose="02040502050405020303" pitchFamily="18" charset="0"/>
              </a:rPr>
              <a:t> and Ng, 2021.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DC878-FE9F-9101-C82D-23E959BA3B89}"/>
              </a:ext>
            </a:extLst>
          </p:cNvPr>
          <p:cNvSpPr txBox="1"/>
          <p:nvPr/>
        </p:nvSpPr>
        <p:spPr>
          <a:xfrm>
            <a:off x="102142" y="3037120"/>
            <a:ext cx="6927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Lots of evidence linking these emissions to negative impacts for public and environmental health</a:t>
            </a:r>
            <a:r>
              <a:rPr lang="en-GB" sz="2000" baseline="30000" dirty="0">
                <a:latin typeface="Georgia Pro" panose="02040502050405020303" pitchFamily="18" charset="0"/>
              </a:rPr>
              <a:t>†</a:t>
            </a:r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  <a:p>
            <a:endParaRPr lang="en-GB" sz="2000" dirty="0">
              <a:latin typeface="Georgia Pro" panose="02040502050405020303" pitchFamily="18" charset="0"/>
            </a:endParaRPr>
          </a:p>
          <a:p>
            <a:r>
              <a:rPr lang="en-GB" sz="2000" dirty="0">
                <a:latin typeface="Georgia Pro" panose="02040502050405020303" pitchFamily="18" charset="0"/>
              </a:rPr>
              <a:t>HGV routes (and emissions) are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spatial</a:t>
            </a:r>
            <a:r>
              <a:rPr lang="en-GB" sz="2000" dirty="0">
                <a:latin typeface="Georgia Pro" panose="02040502050405020303" pitchFamily="18" charset="0"/>
              </a:rPr>
              <a:t> and could result in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social and spatial inequalities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2BB3E79-B0E8-27AE-2148-20562B7B6CA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69479" y="3886059"/>
            <a:ext cx="2993039" cy="101566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D1F08-0D06-8E98-3318-F1603EF126BC}"/>
              </a:ext>
            </a:extLst>
          </p:cNvPr>
          <p:cNvGrpSpPr/>
          <p:nvPr/>
        </p:nvGrpSpPr>
        <p:grpSpPr>
          <a:xfrm>
            <a:off x="7572811" y="1165696"/>
            <a:ext cx="3912827" cy="3702823"/>
            <a:chOff x="7572811" y="1165696"/>
            <a:chExt cx="3912827" cy="37028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7621EF1-5DA3-52CE-705F-258B6DE1C76C}"/>
                </a:ext>
              </a:extLst>
            </p:cNvPr>
            <p:cNvGrpSpPr/>
            <p:nvPr/>
          </p:nvGrpSpPr>
          <p:grpSpPr>
            <a:xfrm>
              <a:off x="7572811" y="1165696"/>
              <a:ext cx="3912827" cy="3702823"/>
              <a:chOff x="7756187" y="1109126"/>
              <a:chExt cx="3912827" cy="370282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CD74307-3422-3817-949E-402D8B7EBA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95" r="10196"/>
              <a:stretch/>
            </p:blipFill>
            <p:spPr bwMode="auto">
              <a:xfrm>
                <a:off x="8147601" y="1109126"/>
                <a:ext cx="3521413" cy="37028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02011C-B8E9-8070-E5CA-BCE2CD768081}"/>
                  </a:ext>
                </a:extLst>
              </p:cNvPr>
              <p:cNvSpPr/>
              <p:nvPr/>
            </p:nvSpPr>
            <p:spPr>
              <a:xfrm>
                <a:off x="7756187" y="2533087"/>
                <a:ext cx="1095983" cy="8949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73D122-3DA2-E3AE-8E26-5799A36B5C59}"/>
                </a:ext>
              </a:extLst>
            </p:cNvPr>
            <p:cNvSpPr/>
            <p:nvPr/>
          </p:nvSpPr>
          <p:spPr>
            <a:xfrm>
              <a:off x="9603163" y="1742841"/>
              <a:ext cx="1882475" cy="7078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06424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Data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25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Data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0A5090-C601-53F9-DCAB-9BF3D50919AD}"/>
              </a:ext>
            </a:extLst>
          </p:cNvPr>
          <p:cNvSpPr txBox="1"/>
          <p:nvPr/>
        </p:nvSpPr>
        <p:spPr>
          <a:xfrm>
            <a:off x="102141" y="1276977"/>
            <a:ext cx="8056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OD Data </a:t>
            </a:r>
            <a:r>
              <a:rPr lang="en-GB" sz="2000" dirty="0">
                <a:latin typeface="Georgia Pro" panose="02040502050405020303" pitchFamily="18" charset="0"/>
              </a:rPr>
              <a:t>for Freight at Port of Liverpool (and Birkenhead):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 Pro" panose="02040502050405020303" pitchFamily="18" charset="0"/>
              </a:rPr>
              <a:t>Provided by MDS Transmodal, via LCR CA.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 Pro" panose="02040502050405020303" pitchFamily="18" charset="0"/>
              </a:rPr>
              <a:t>Destinations are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GBFM Zones</a:t>
            </a:r>
            <a:r>
              <a:rPr lang="en-GB" sz="2000" baseline="30000" dirty="0">
                <a:latin typeface="Georgia Pro" panose="02040502050405020303" pitchFamily="18" charset="0"/>
              </a:rPr>
              <a:t>*</a:t>
            </a:r>
            <a:endParaRPr lang="en-GB" sz="2000" dirty="0">
              <a:latin typeface="Georgia Pro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Truck volumes </a:t>
            </a:r>
            <a:r>
              <a:rPr lang="en-GB" sz="2000" dirty="0">
                <a:latin typeface="Georgia Pro" panose="02040502050405020303" pitchFamily="18" charset="0"/>
              </a:rPr>
              <a:t>along OD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 Pro" panose="02040502050405020303" pitchFamily="18" charset="0"/>
              </a:rPr>
              <a:t>Temporal scale: ‘1 year’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02D52-A052-C468-0778-02B5C1F26BDB}"/>
              </a:ext>
            </a:extLst>
          </p:cNvPr>
          <p:cNvSpPr txBox="1"/>
          <p:nvPr/>
        </p:nvSpPr>
        <p:spPr>
          <a:xfrm>
            <a:off x="102140" y="6324753"/>
            <a:ext cx="805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eorgia Pro" panose="02040502050405020303" pitchFamily="18" charset="0"/>
              </a:rPr>
              <a:t>*Great Britain Freight Model (GBFM), </a:t>
            </a:r>
            <a:r>
              <a:rPr lang="en-GB" sz="900" dirty="0">
                <a:latin typeface="Georgia Pro" panose="02040502050405020303" pitchFamily="18" charset="0"/>
                <a:hlinkClick r:id="rId6"/>
              </a:rPr>
              <a:t>https://www.gov.uk/government/publications/great-britain-freight-model-version-5-2022-updates</a:t>
            </a:r>
            <a:r>
              <a:rPr lang="en-GB" sz="900" dirty="0">
                <a:latin typeface="Georgia Pro" panose="02040502050405020303" pitchFamily="18" charset="0"/>
              </a:rPr>
              <a:t>. </a:t>
            </a:r>
            <a:endParaRPr lang="en-GB" sz="1200" dirty="0">
              <a:latin typeface="Georgia Pro" panose="02040502050405020303" pitchFamily="18" charset="0"/>
            </a:endParaRPr>
          </a:p>
        </p:txBody>
      </p:sp>
      <p:pic>
        <p:nvPicPr>
          <p:cNvPr id="3" name="Picture 2" descr="A picture containing cloud, water, outdoor, sky&#10;&#10;Description automatically generated">
            <a:extLst>
              <a:ext uri="{FF2B5EF4-FFF2-40B4-BE49-F238E27FC236}">
                <a16:creationId xmlns:a16="http://schemas.microsoft.com/office/drawing/2014/main" id="{5DCFF294-84DC-2842-2169-8F90C7C30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19" y="85752"/>
            <a:ext cx="4884245" cy="3252984"/>
          </a:xfrm>
          <a:prstGeom prst="rect">
            <a:avLst/>
          </a:prstGeom>
        </p:spPr>
      </p:pic>
      <p:pic>
        <p:nvPicPr>
          <p:cNvPr id="6" name="Picture 5" descr="A picture containing cloud, outdoor, sky, airport&#10;&#10;Description automatically generated">
            <a:extLst>
              <a:ext uri="{FF2B5EF4-FFF2-40B4-BE49-F238E27FC236}">
                <a16:creationId xmlns:a16="http://schemas.microsoft.com/office/drawing/2014/main" id="{5DA278EE-EA0E-B28C-A6EF-4ED3B3F390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746" y="2561935"/>
            <a:ext cx="4442150" cy="2954030"/>
          </a:xfrm>
          <a:prstGeom prst="rect">
            <a:avLst/>
          </a:prstGeom>
        </p:spPr>
      </p:pic>
      <p:pic>
        <p:nvPicPr>
          <p:cNvPr id="14" name="Picture 13" descr="A picture containing outdoor, car, sky, land vehicle&#10;&#10;Description automatically generated">
            <a:extLst>
              <a:ext uri="{FF2B5EF4-FFF2-40B4-BE49-F238E27FC236}">
                <a16:creationId xmlns:a16="http://schemas.microsoft.com/office/drawing/2014/main" id="{45E35CE0-1698-E235-7DEC-A6FDB2482A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795" y="3148236"/>
            <a:ext cx="3780338" cy="21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92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Data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4" name="Picture 3" descr="A picture containing cloud, water, outdoor, sky&#10;&#10;Description automatically generated">
            <a:extLst>
              <a:ext uri="{FF2B5EF4-FFF2-40B4-BE49-F238E27FC236}">
                <a16:creationId xmlns:a16="http://schemas.microsoft.com/office/drawing/2014/main" id="{1FB08CB9-C453-ECFF-714C-59811B2B6F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19" y="85752"/>
            <a:ext cx="4884245" cy="325298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BF2DEC0-E8D4-43CD-0F4D-FD2FEFB668B6}"/>
              </a:ext>
            </a:extLst>
          </p:cNvPr>
          <p:cNvGraphicFramePr>
            <a:graphicFrameLocks noGrp="1"/>
          </p:cNvGraphicFramePr>
          <p:nvPr/>
        </p:nvGraphicFramePr>
        <p:xfrm>
          <a:off x="2533925" y="3429000"/>
          <a:ext cx="9585740" cy="2383790"/>
        </p:xfrm>
        <a:graphic>
          <a:graphicData uri="http://schemas.openxmlformats.org/drawingml/2006/table">
            <a:tbl>
              <a:tblPr/>
              <a:tblGrid>
                <a:gridCol w="939800">
                  <a:extLst>
                    <a:ext uri="{9D8B030D-6E8A-4147-A177-3AD203B41FA5}">
                      <a16:colId xmlns:a16="http://schemas.microsoft.com/office/drawing/2014/main" val="311126638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354861684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968081535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1338691297"/>
                    </a:ext>
                  </a:extLst>
                </a:gridCol>
                <a:gridCol w="2142635">
                  <a:extLst>
                    <a:ext uri="{9D8B030D-6E8A-4147-A177-3AD203B41FA5}">
                      <a16:colId xmlns:a16="http://schemas.microsoft.com/office/drawing/2014/main" val="3498433844"/>
                    </a:ext>
                  </a:extLst>
                </a:gridCol>
                <a:gridCol w="826829">
                  <a:extLst>
                    <a:ext uri="{9D8B030D-6E8A-4147-A177-3AD203B41FA5}">
                      <a16:colId xmlns:a16="http://schemas.microsoft.com/office/drawing/2014/main" val="4227788804"/>
                    </a:ext>
                  </a:extLst>
                </a:gridCol>
                <a:gridCol w="938949">
                  <a:extLst>
                    <a:ext uri="{9D8B030D-6E8A-4147-A177-3AD203B41FA5}">
                      <a16:colId xmlns:a16="http://schemas.microsoft.com/office/drawing/2014/main" val="3901672047"/>
                    </a:ext>
                  </a:extLst>
                </a:gridCol>
                <a:gridCol w="932810">
                  <a:extLst>
                    <a:ext uri="{9D8B030D-6E8A-4147-A177-3AD203B41FA5}">
                      <a16:colId xmlns:a16="http://schemas.microsoft.com/office/drawing/2014/main" val="714547378"/>
                    </a:ext>
                  </a:extLst>
                </a:gridCol>
                <a:gridCol w="883717">
                  <a:extLst>
                    <a:ext uri="{9D8B030D-6E8A-4147-A177-3AD203B41FA5}">
                      <a16:colId xmlns:a16="http://schemas.microsoft.com/office/drawing/2014/main" val="422446848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GBFM Zone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D-Latitude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D-Longitude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ImportExport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SeaMode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Port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O-Latitude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O-Longitude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TotalUnits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009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53.6235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-2.2042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Imp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Unaccompanied Trailer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12.803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8511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53.6235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-2.2042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Imp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Shipborne port-to-port trailer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1.367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5419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53.6235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-2.2042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Exp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Accompanied HGV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0.282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45258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53.6235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-2.2042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Exp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Unaccompanied Trailer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0.776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56786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53.6235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-2.2042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Exp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Shipborne port-to-port trailer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0.077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0478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53.6235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-2.2042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Imp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Accompanied HGV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4.713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5342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53.6109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-2.1967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Imp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Unaccompanied Trailer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3.671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8961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53.6109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-2.1967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Imp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Shipborne port-to-port trailer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0.383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380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53.6109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-2.1967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Exp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Accompanied HGV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0.566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5900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53.6109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-2.1967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Exp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Unaccompanied Trailer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1.562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74538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53.6109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-2.1967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Exp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Shipborne port-to-port trailer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0.155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953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53.6109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-2.1967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Imp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Accompanied HGV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Liverpool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53.4067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-2.9945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 Pro" panose="02040502050405020303" pitchFamily="18" charset="0"/>
                        </a:rPr>
                        <a:t>1.346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42682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50A5090-C601-53F9-DCAB-9BF3D50919AD}"/>
              </a:ext>
            </a:extLst>
          </p:cNvPr>
          <p:cNvSpPr txBox="1"/>
          <p:nvPr/>
        </p:nvSpPr>
        <p:spPr>
          <a:xfrm>
            <a:off x="102141" y="1276977"/>
            <a:ext cx="8056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OD Data </a:t>
            </a:r>
            <a:r>
              <a:rPr lang="en-GB" sz="2000" dirty="0">
                <a:latin typeface="Georgia Pro" panose="02040502050405020303" pitchFamily="18" charset="0"/>
              </a:rPr>
              <a:t>for Freight at Port of Liverpool (and Birkenhead):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 Pro" panose="02040502050405020303" pitchFamily="18" charset="0"/>
              </a:rPr>
              <a:t>Provided by MDS Transmodal, via LCR CA.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 Pro" panose="02040502050405020303" pitchFamily="18" charset="0"/>
              </a:rPr>
              <a:t>Destinations are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GBFM Zones</a:t>
            </a:r>
            <a:r>
              <a:rPr lang="en-GB" sz="2000" baseline="30000" dirty="0">
                <a:latin typeface="Georgia Pro" panose="02040502050405020303" pitchFamily="18" charset="0"/>
              </a:rPr>
              <a:t>*</a:t>
            </a:r>
            <a:endParaRPr lang="en-GB" sz="2000" dirty="0">
              <a:latin typeface="Georgia Pro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Truck volumes </a:t>
            </a:r>
            <a:r>
              <a:rPr lang="en-GB" sz="2000" dirty="0">
                <a:latin typeface="Georgia Pro" panose="02040502050405020303" pitchFamily="18" charset="0"/>
              </a:rPr>
              <a:t>along OD pairs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 Pro" panose="02040502050405020303" pitchFamily="18" charset="0"/>
              </a:rPr>
              <a:t>Temporal scale: ‘1 year’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702D52-A052-C468-0778-02B5C1F26BDB}"/>
              </a:ext>
            </a:extLst>
          </p:cNvPr>
          <p:cNvSpPr txBox="1"/>
          <p:nvPr/>
        </p:nvSpPr>
        <p:spPr>
          <a:xfrm>
            <a:off x="102140" y="6324753"/>
            <a:ext cx="805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eorgia Pro" panose="02040502050405020303" pitchFamily="18" charset="0"/>
              </a:rPr>
              <a:t>*Great Britain Freight Model (GBFM), </a:t>
            </a:r>
            <a:r>
              <a:rPr lang="en-GB" sz="900" dirty="0">
                <a:latin typeface="Georgia Pro" panose="02040502050405020303" pitchFamily="18" charset="0"/>
                <a:hlinkClick r:id="rId7"/>
              </a:rPr>
              <a:t>https://www.gov.uk/government/publications/great-britain-freight-model-version-5-2022-updates</a:t>
            </a:r>
            <a:r>
              <a:rPr lang="en-GB" sz="900" dirty="0">
                <a:latin typeface="Georgia Pro" panose="02040502050405020303" pitchFamily="18" charset="0"/>
              </a:rPr>
              <a:t>. </a:t>
            </a:r>
            <a:endParaRPr lang="en-GB" sz="1200" dirty="0">
              <a:latin typeface="Georgia Pro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FD7B38-2735-E21F-D935-0EA4E83D323E}"/>
              </a:ext>
            </a:extLst>
          </p:cNvPr>
          <p:cNvSpPr/>
          <p:nvPr/>
        </p:nvSpPr>
        <p:spPr>
          <a:xfrm>
            <a:off x="2446020" y="3338736"/>
            <a:ext cx="1085850" cy="25238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23D286-00E8-57B6-226C-9B97C6CC1029}"/>
              </a:ext>
            </a:extLst>
          </p:cNvPr>
          <p:cNvSpPr/>
          <p:nvPr/>
        </p:nvSpPr>
        <p:spPr>
          <a:xfrm>
            <a:off x="11109960" y="3358995"/>
            <a:ext cx="1085850" cy="25238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296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518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destination estimation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53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map, visualization, pattern&#10;&#10;Description automatically generated">
            <a:extLst>
              <a:ext uri="{FF2B5EF4-FFF2-40B4-BE49-F238E27FC236}">
                <a16:creationId xmlns:a16="http://schemas.microsoft.com/office/drawing/2014/main" id="{C45FFA38-9568-0D3C-1F29-19D7FFE5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7" y="250712"/>
            <a:ext cx="7242031" cy="5121254"/>
          </a:xfrm>
          <a:prstGeom prst="rect">
            <a:avLst/>
          </a:prstGeom>
        </p:spPr>
      </p:pic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5205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destination estimation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727AD2-59EA-32F5-9448-A46E5BF43552}"/>
              </a:ext>
            </a:extLst>
          </p:cNvPr>
          <p:cNvSpPr txBox="1"/>
          <p:nvPr/>
        </p:nvSpPr>
        <p:spPr>
          <a:xfrm>
            <a:off x="102142" y="1276977"/>
            <a:ext cx="3788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GBFM Zones, i.e., destinations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 Pro" panose="02040502050405020303" pitchFamily="18" charset="0"/>
              </a:rPr>
              <a:t>Lots of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B84588-2E55-55AC-FD54-F251D795FA9B}"/>
              </a:ext>
            </a:extLst>
          </p:cNvPr>
          <p:cNvGrpSpPr/>
          <p:nvPr/>
        </p:nvGrpSpPr>
        <p:grpSpPr>
          <a:xfrm>
            <a:off x="1115518" y="2403921"/>
            <a:ext cx="2210611" cy="2210611"/>
            <a:chOff x="2098498" y="2795685"/>
            <a:chExt cx="2210611" cy="2210611"/>
          </a:xfrm>
        </p:grpSpPr>
        <p:pic>
          <p:nvPicPr>
            <p:cNvPr id="6" name="Graphic 5" descr="Rainy scene with solid fill">
              <a:extLst>
                <a:ext uri="{FF2B5EF4-FFF2-40B4-BE49-F238E27FC236}">
                  <a16:creationId xmlns:a16="http://schemas.microsoft.com/office/drawing/2014/main" id="{8A4570BE-54DB-9BFE-C414-996198CAB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98498" y="2795685"/>
              <a:ext cx="2210611" cy="2210611"/>
            </a:xfrm>
            <a:prstGeom prst="rect">
              <a:avLst/>
            </a:prstGeom>
          </p:spPr>
        </p:pic>
        <p:pic>
          <p:nvPicPr>
            <p:cNvPr id="4" name="Graphic 3" descr="Truck with solid fill">
              <a:extLst>
                <a:ext uri="{FF2B5EF4-FFF2-40B4-BE49-F238E27FC236}">
                  <a16:creationId xmlns:a16="http://schemas.microsoft.com/office/drawing/2014/main" id="{A5BDBB27-3FE4-E235-ADF5-4F5AC1E47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435952">
              <a:off x="2180598" y="3648264"/>
              <a:ext cx="505452" cy="505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4584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map, visualization, pattern&#10;&#10;Description automatically generated">
            <a:extLst>
              <a:ext uri="{FF2B5EF4-FFF2-40B4-BE49-F238E27FC236}">
                <a16:creationId xmlns:a16="http://schemas.microsoft.com/office/drawing/2014/main" id="{C45FFA38-9568-0D3C-1F29-19D7FFE59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7" y="250712"/>
            <a:ext cx="7242031" cy="5121254"/>
          </a:xfrm>
          <a:prstGeom prst="rect">
            <a:avLst/>
          </a:prstGeom>
        </p:spPr>
      </p:pic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504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destination estimation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727AD2-59EA-32F5-9448-A46E5BF43552}"/>
              </a:ext>
            </a:extLst>
          </p:cNvPr>
          <p:cNvSpPr txBox="1"/>
          <p:nvPr/>
        </p:nvSpPr>
        <p:spPr>
          <a:xfrm>
            <a:off x="102142" y="1276977"/>
            <a:ext cx="46553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GBFM Zones, i.e., destinations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 Pro" panose="02040502050405020303" pitchFamily="18" charset="0"/>
              </a:rPr>
              <a:t>Lots of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  <a:p>
            <a:r>
              <a:rPr lang="en-GB" sz="2000" dirty="0">
                <a:latin typeface="Georgia Pro" panose="02040502050405020303" pitchFamily="18" charset="0"/>
              </a:rPr>
              <a:t>Accurate destinations?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Georgia Pro" panose="02040502050405020303" pitchFamily="18" charset="0"/>
              </a:rPr>
              <a:t>Centroid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reconfiguration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373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11" name="Picture 10" descr="A picture containing text, map, visualization, pattern&#10;&#10;Description automatically generated">
            <a:extLst>
              <a:ext uri="{FF2B5EF4-FFF2-40B4-BE49-F238E27FC236}">
                <a16:creationId xmlns:a16="http://schemas.microsoft.com/office/drawing/2014/main" id="{C45FFA38-9568-0D3C-1F29-19D7FFE59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7" y="250712"/>
            <a:ext cx="7242031" cy="5121254"/>
          </a:xfrm>
          <a:prstGeom prst="rect">
            <a:avLst/>
          </a:prstGeom>
        </p:spPr>
      </p:pic>
      <p:pic>
        <p:nvPicPr>
          <p:cNvPr id="13" name="Picture 12" descr="A picture containing pattern, map, symmetry&#10;&#10;Description automatically generated">
            <a:extLst>
              <a:ext uri="{FF2B5EF4-FFF2-40B4-BE49-F238E27FC236}">
                <a16:creationId xmlns:a16="http://schemas.microsoft.com/office/drawing/2014/main" id="{91EE7125-FEA2-6098-8524-C00DB78E0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6" y="250712"/>
            <a:ext cx="7242031" cy="5121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15F580-3AB1-B557-C9B7-9015ED11F0C1}"/>
              </a:ext>
            </a:extLst>
          </p:cNvPr>
          <p:cNvSpPr txBox="1"/>
          <p:nvPr/>
        </p:nvSpPr>
        <p:spPr>
          <a:xfrm>
            <a:off x="1480226" y="250712"/>
            <a:ext cx="504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destination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49B0D-B641-A16C-9568-C47D61CA54B3}"/>
              </a:ext>
            </a:extLst>
          </p:cNvPr>
          <p:cNvSpPr txBox="1"/>
          <p:nvPr/>
        </p:nvSpPr>
        <p:spPr>
          <a:xfrm>
            <a:off x="102142" y="1276977"/>
            <a:ext cx="4655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Voronoi tessellation: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1C105B-292B-95ED-0EDE-C84BB0A61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367" y="1807277"/>
            <a:ext cx="3772094" cy="110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99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285344" y="272375"/>
            <a:ext cx="2405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Today’s Talk</a:t>
            </a:r>
          </a:p>
        </p:txBody>
      </p:sp>
      <p:pic>
        <p:nvPicPr>
          <p:cNvPr id="11" name="Graphic 10" descr="Truck with solid fill">
            <a:extLst>
              <a:ext uri="{FF2B5EF4-FFF2-40B4-BE49-F238E27FC236}">
                <a16:creationId xmlns:a16="http://schemas.microsoft.com/office/drawing/2014/main" id="{538D5A23-2D55-A85C-A9AF-2AC078863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958" y="734437"/>
            <a:ext cx="1306748" cy="1306748"/>
          </a:xfrm>
          <a:prstGeom prst="rect">
            <a:avLst/>
          </a:prstGeom>
        </p:spPr>
      </p:pic>
      <p:pic>
        <p:nvPicPr>
          <p:cNvPr id="12" name="Graphic 11" descr="Truck with solid fill">
            <a:extLst>
              <a:ext uri="{FF2B5EF4-FFF2-40B4-BE49-F238E27FC236}">
                <a16:creationId xmlns:a16="http://schemas.microsoft.com/office/drawing/2014/main" id="{EC61661F-42B3-AF21-9336-00A76EA87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41706" y="1525621"/>
            <a:ext cx="1306748" cy="1306748"/>
          </a:xfrm>
          <a:prstGeom prst="rect">
            <a:avLst/>
          </a:prstGeom>
        </p:spPr>
      </p:pic>
      <p:pic>
        <p:nvPicPr>
          <p:cNvPr id="13" name="Graphic 12" descr="Truck with solid fill">
            <a:extLst>
              <a:ext uri="{FF2B5EF4-FFF2-40B4-BE49-F238E27FC236}">
                <a16:creationId xmlns:a16="http://schemas.microsoft.com/office/drawing/2014/main" id="{E8BFF7AC-F274-2D3F-4367-061D713F3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48454" y="2371925"/>
            <a:ext cx="1306748" cy="1306748"/>
          </a:xfrm>
          <a:prstGeom prst="rect">
            <a:avLst/>
          </a:prstGeom>
        </p:spPr>
      </p:pic>
      <p:pic>
        <p:nvPicPr>
          <p:cNvPr id="14" name="Graphic 13" descr="Truck with solid fill">
            <a:extLst>
              <a:ext uri="{FF2B5EF4-FFF2-40B4-BE49-F238E27FC236}">
                <a16:creationId xmlns:a16="http://schemas.microsoft.com/office/drawing/2014/main" id="{37F6E36C-5557-F0BB-C7E3-D689031DB5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1960" y="3143655"/>
            <a:ext cx="1306748" cy="1306748"/>
          </a:xfrm>
          <a:prstGeom prst="rect">
            <a:avLst/>
          </a:prstGeom>
        </p:spPr>
      </p:pic>
      <p:pic>
        <p:nvPicPr>
          <p:cNvPr id="16" name="Graphic 15" descr="Truck with solid fill">
            <a:extLst>
              <a:ext uri="{FF2B5EF4-FFF2-40B4-BE49-F238E27FC236}">
                <a16:creationId xmlns:a16="http://schemas.microsoft.com/office/drawing/2014/main" id="{C2149D7D-DC85-596F-22C2-A5E4508EE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46233" y="3985097"/>
            <a:ext cx="1306748" cy="1306748"/>
          </a:xfrm>
          <a:prstGeom prst="rect">
            <a:avLst/>
          </a:prstGeom>
        </p:spPr>
      </p:pic>
      <p:pic>
        <p:nvPicPr>
          <p:cNvPr id="17" name="Graphic 16" descr="Truck with solid fill">
            <a:extLst>
              <a:ext uri="{FF2B5EF4-FFF2-40B4-BE49-F238E27FC236}">
                <a16:creationId xmlns:a16="http://schemas.microsoft.com/office/drawing/2014/main" id="{B7644B0A-1D68-5539-57A0-16C37FCBB0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74200" y="4811118"/>
            <a:ext cx="1306748" cy="1306748"/>
          </a:xfrm>
          <a:prstGeom prst="rect">
            <a:avLst/>
          </a:prstGeom>
        </p:spPr>
      </p:pic>
      <p:pic>
        <p:nvPicPr>
          <p:cNvPr id="20" name="Graphic 19" descr="Truck with solid fill">
            <a:extLst>
              <a:ext uri="{FF2B5EF4-FFF2-40B4-BE49-F238E27FC236}">
                <a16:creationId xmlns:a16="http://schemas.microsoft.com/office/drawing/2014/main" id="{DDF86C89-9A8A-BF3B-DF9A-04173D6DC3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958" y="1525621"/>
            <a:ext cx="1306748" cy="1306748"/>
          </a:xfrm>
          <a:prstGeom prst="rect">
            <a:avLst/>
          </a:prstGeom>
        </p:spPr>
      </p:pic>
      <p:pic>
        <p:nvPicPr>
          <p:cNvPr id="21" name="Graphic 20" descr="Truck with solid fill">
            <a:extLst>
              <a:ext uri="{FF2B5EF4-FFF2-40B4-BE49-F238E27FC236}">
                <a16:creationId xmlns:a16="http://schemas.microsoft.com/office/drawing/2014/main" id="{B9EEB9AF-7894-0260-C885-34FFD3749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41706" y="2371925"/>
            <a:ext cx="1306748" cy="1306748"/>
          </a:xfrm>
          <a:prstGeom prst="rect">
            <a:avLst/>
          </a:prstGeom>
        </p:spPr>
      </p:pic>
      <p:pic>
        <p:nvPicPr>
          <p:cNvPr id="22" name="Graphic 21" descr="Truck with solid fill">
            <a:extLst>
              <a:ext uri="{FF2B5EF4-FFF2-40B4-BE49-F238E27FC236}">
                <a16:creationId xmlns:a16="http://schemas.microsoft.com/office/drawing/2014/main" id="{242D5C1D-F25C-C48D-053C-C5C0CD8BD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958" y="2371925"/>
            <a:ext cx="1306748" cy="1306748"/>
          </a:xfrm>
          <a:prstGeom prst="rect">
            <a:avLst/>
          </a:prstGeom>
        </p:spPr>
      </p:pic>
      <p:pic>
        <p:nvPicPr>
          <p:cNvPr id="23" name="Graphic 22" descr="Truck with solid fill">
            <a:extLst>
              <a:ext uri="{FF2B5EF4-FFF2-40B4-BE49-F238E27FC236}">
                <a16:creationId xmlns:a16="http://schemas.microsoft.com/office/drawing/2014/main" id="{35E591F4-531A-1C5D-616C-B0F77E03A3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46833" y="3143655"/>
            <a:ext cx="1306748" cy="1306748"/>
          </a:xfrm>
          <a:prstGeom prst="rect">
            <a:avLst/>
          </a:prstGeom>
        </p:spPr>
      </p:pic>
      <p:pic>
        <p:nvPicPr>
          <p:cNvPr id="24" name="Graphic 23" descr="Truck with solid fill">
            <a:extLst>
              <a:ext uri="{FF2B5EF4-FFF2-40B4-BE49-F238E27FC236}">
                <a16:creationId xmlns:a16="http://schemas.microsoft.com/office/drawing/2014/main" id="{FEA6BF37-2139-DB32-3C06-C09A4F27B9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38464" y="3143655"/>
            <a:ext cx="1306748" cy="1306748"/>
          </a:xfrm>
          <a:prstGeom prst="rect">
            <a:avLst/>
          </a:prstGeom>
        </p:spPr>
      </p:pic>
      <p:pic>
        <p:nvPicPr>
          <p:cNvPr id="25" name="Graphic 24" descr="Truck with solid fill">
            <a:extLst>
              <a:ext uri="{FF2B5EF4-FFF2-40B4-BE49-F238E27FC236}">
                <a16:creationId xmlns:a16="http://schemas.microsoft.com/office/drawing/2014/main" id="{0FCBA01D-97B1-90FF-7381-98AE5877D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0095" y="3163109"/>
            <a:ext cx="1306748" cy="1306748"/>
          </a:xfrm>
          <a:prstGeom prst="rect">
            <a:avLst/>
          </a:prstGeom>
        </p:spPr>
      </p:pic>
      <p:pic>
        <p:nvPicPr>
          <p:cNvPr id="26" name="Graphic 25" descr="Truck with solid fill">
            <a:extLst>
              <a:ext uri="{FF2B5EF4-FFF2-40B4-BE49-F238E27FC236}">
                <a16:creationId xmlns:a16="http://schemas.microsoft.com/office/drawing/2014/main" id="{665AD64C-9398-EFFD-00C4-93C178FDF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6533" y="3985097"/>
            <a:ext cx="1306748" cy="1306748"/>
          </a:xfrm>
          <a:prstGeom prst="rect">
            <a:avLst/>
          </a:prstGeom>
        </p:spPr>
      </p:pic>
      <p:pic>
        <p:nvPicPr>
          <p:cNvPr id="27" name="Graphic 26" descr="Truck with solid fill">
            <a:extLst>
              <a:ext uri="{FF2B5EF4-FFF2-40B4-BE49-F238E27FC236}">
                <a16:creationId xmlns:a16="http://schemas.microsoft.com/office/drawing/2014/main" id="{FDD82A4F-C793-DEEF-03E2-DF2DC4FB6E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31116" y="3985097"/>
            <a:ext cx="1306748" cy="1306748"/>
          </a:xfrm>
          <a:prstGeom prst="rect">
            <a:avLst/>
          </a:prstGeom>
        </p:spPr>
      </p:pic>
      <p:pic>
        <p:nvPicPr>
          <p:cNvPr id="28" name="Graphic 27" descr="Truck with solid fill">
            <a:extLst>
              <a:ext uri="{FF2B5EF4-FFF2-40B4-BE49-F238E27FC236}">
                <a16:creationId xmlns:a16="http://schemas.microsoft.com/office/drawing/2014/main" id="{C7E1E202-0B6C-3162-B1FD-727230854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6561" y="3954293"/>
            <a:ext cx="1306748" cy="1306748"/>
          </a:xfrm>
          <a:prstGeom prst="rect">
            <a:avLst/>
          </a:prstGeom>
        </p:spPr>
      </p:pic>
      <p:pic>
        <p:nvPicPr>
          <p:cNvPr id="29" name="Graphic 28" descr="Truck with solid fill">
            <a:extLst>
              <a:ext uri="{FF2B5EF4-FFF2-40B4-BE49-F238E27FC236}">
                <a16:creationId xmlns:a16="http://schemas.microsoft.com/office/drawing/2014/main" id="{5F54BFAF-69B4-B5A3-867E-06C5135876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28474" y="3954293"/>
            <a:ext cx="1306748" cy="1306748"/>
          </a:xfrm>
          <a:prstGeom prst="rect">
            <a:avLst/>
          </a:prstGeom>
        </p:spPr>
      </p:pic>
      <p:pic>
        <p:nvPicPr>
          <p:cNvPr id="30" name="Graphic 29" descr="Truck with solid fill">
            <a:extLst>
              <a:ext uri="{FF2B5EF4-FFF2-40B4-BE49-F238E27FC236}">
                <a16:creationId xmlns:a16="http://schemas.microsoft.com/office/drawing/2014/main" id="{80AA7EAC-A33D-D591-756B-42AD3C7693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56952" y="4811118"/>
            <a:ext cx="1306748" cy="1306748"/>
          </a:xfrm>
          <a:prstGeom prst="rect">
            <a:avLst/>
          </a:prstGeom>
        </p:spPr>
      </p:pic>
      <p:pic>
        <p:nvPicPr>
          <p:cNvPr id="31" name="Graphic 30" descr="Truck with solid fill">
            <a:extLst>
              <a:ext uri="{FF2B5EF4-FFF2-40B4-BE49-F238E27FC236}">
                <a16:creationId xmlns:a16="http://schemas.microsoft.com/office/drawing/2014/main" id="{B52CB3A9-DCD0-4CD2-C296-446A44D2F4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39704" y="4811118"/>
            <a:ext cx="1306748" cy="1306748"/>
          </a:xfrm>
          <a:prstGeom prst="rect">
            <a:avLst/>
          </a:prstGeom>
        </p:spPr>
      </p:pic>
      <p:pic>
        <p:nvPicPr>
          <p:cNvPr id="32" name="Graphic 31" descr="Truck with solid fill">
            <a:extLst>
              <a:ext uri="{FF2B5EF4-FFF2-40B4-BE49-F238E27FC236}">
                <a16:creationId xmlns:a16="http://schemas.microsoft.com/office/drawing/2014/main" id="{D485C347-7082-962C-05DB-51B1A6F5CF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6494" y="4804481"/>
            <a:ext cx="1306748" cy="1306748"/>
          </a:xfrm>
          <a:prstGeom prst="rect">
            <a:avLst/>
          </a:prstGeom>
        </p:spPr>
      </p:pic>
      <p:pic>
        <p:nvPicPr>
          <p:cNvPr id="33" name="Graphic 32" descr="Truck with solid fill">
            <a:extLst>
              <a:ext uri="{FF2B5EF4-FFF2-40B4-BE49-F238E27FC236}">
                <a16:creationId xmlns:a16="http://schemas.microsoft.com/office/drawing/2014/main" id="{CEAF0CCF-FAAE-70DA-CDB3-B471946CAA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1051" y="4804481"/>
            <a:ext cx="1306748" cy="1306748"/>
          </a:xfrm>
          <a:prstGeom prst="rect">
            <a:avLst/>
          </a:prstGeom>
        </p:spPr>
      </p:pic>
      <p:pic>
        <p:nvPicPr>
          <p:cNvPr id="34" name="Graphic 33" descr="Truck with solid fill">
            <a:extLst>
              <a:ext uri="{FF2B5EF4-FFF2-40B4-BE49-F238E27FC236}">
                <a16:creationId xmlns:a16="http://schemas.microsoft.com/office/drawing/2014/main" id="{CF0570A3-51A4-CDE1-A80F-775B87DF79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8474" y="4817897"/>
            <a:ext cx="1306748" cy="130674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4A3A69-F7B9-3537-A9C1-72678711BA12}"/>
              </a:ext>
            </a:extLst>
          </p:cNvPr>
          <p:cNvSpPr txBox="1"/>
          <p:nvPr/>
        </p:nvSpPr>
        <p:spPr>
          <a:xfrm>
            <a:off x="2228128" y="1095857"/>
            <a:ext cx="1111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Context</a:t>
            </a:r>
            <a:r>
              <a:rPr lang="en-GB" sz="2800" dirty="0">
                <a:latin typeface="Georgia Pro" panose="02040502050405020303" pitchFamily="18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1E1776-A3C8-8007-6E91-39DC84FF2B48}"/>
              </a:ext>
            </a:extLst>
          </p:cNvPr>
          <p:cNvSpPr txBox="1"/>
          <p:nvPr/>
        </p:nvSpPr>
        <p:spPr>
          <a:xfrm>
            <a:off x="3550593" y="1988277"/>
            <a:ext cx="91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Why?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1061F5-0C3E-F0AF-6998-9C7B86E987B8}"/>
              </a:ext>
            </a:extLst>
          </p:cNvPr>
          <p:cNvSpPr txBox="1"/>
          <p:nvPr/>
        </p:nvSpPr>
        <p:spPr>
          <a:xfrm>
            <a:off x="4893012" y="2757587"/>
            <a:ext cx="88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Data </a:t>
            </a:r>
            <a:r>
              <a:rPr lang="en-GB" sz="2800" dirty="0">
                <a:latin typeface="Georgia Pro" panose="02040502050405020303" pitchFamily="18" charset="0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9A8B0C-C94D-8DA9-21C8-DF00A520D7E3}"/>
              </a:ext>
            </a:extLst>
          </p:cNvPr>
          <p:cNvSpPr txBox="1"/>
          <p:nvPr/>
        </p:nvSpPr>
        <p:spPr>
          <a:xfrm>
            <a:off x="6172212" y="3616428"/>
            <a:ext cx="387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Likely destination estimation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5DA0CA-6E4E-A88E-7EFE-A98E2BA8066D}"/>
              </a:ext>
            </a:extLst>
          </p:cNvPr>
          <p:cNvSpPr txBox="1"/>
          <p:nvPr/>
        </p:nvSpPr>
        <p:spPr>
          <a:xfrm>
            <a:off x="7507497" y="4438416"/>
            <a:ext cx="3134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Likely route prediction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3C9BBF-5CD8-5622-E84C-4990A4F5EA13}"/>
              </a:ext>
            </a:extLst>
          </p:cNvPr>
          <p:cNvSpPr txBox="1"/>
          <p:nvPr/>
        </p:nvSpPr>
        <p:spPr>
          <a:xfrm>
            <a:off x="8794790" y="5260404"/>
            <a:ext cx="3134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Discussion: next steps</a:t>
            </a:r>
          </a:p>
        </p:txBody>
      </p:sp>
      <p:pic>
        <p:nvPicPr>
          <p:cNvPr id="2" name="Picture 1" descr="A picture containing text, graphics, graphic design, screenshot&#10;&#10;Description automatically generated">
            <a:extLst>
              <a:ext uri="{FF2B5EF4-FFF2-40B4-BE49-F238E27FC236}">
                <a16:creationId xmlns:a16="http://schemas.microsoft.com/office/drawing/2014/main" id="{6D4D7EEC-956F-0A8D-0A25-CBFF7CF7CB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17" y="108407"/>
            <a:ext cx="5568711" cy="31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8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11" name="Picture 10" descr="A picture containing text, map, visualization, pattern&#10;&#10;Description automatically generated">
            <a:extLst>
              <a:ext uri="{FF2B5EF4-FFF2-40B4-BE49-F238E27FC236}">
                <a16:creationId xmlns:a16="http://schemas.microsoft.com/office/drawing/2014/main" id="{C45FFA38-9568-0D3C-1F29-19D7FFE59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7" y="250712"/>
            <a:ext cx="7242031" cy="5121254"/>
          </a:xfrm>
          <a:prstGeom prst="rect">
            <a:avLst/>
          </a:prstGeom>
        </p:spPr>
      </p:pic>
      <p:pic>
        <p:nvPicPr>
          <p:cNvPr id="13" name="Picture 12" descr="A picture containing pattern, map, symmetry&#10;&#10;Description automatically generated">
            <a:extLst>
              <a:ext uri="{FF2B5EF4-FFF2-40B4-BE49-F238E27FC236}">
                <a16:creationId xmlns:a16="http://schemas.microsoft.com/office/drawing/2014/main" id="{91EE7125-FEA2-6098-8524-C00DB78E0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6" y="250712"/>
            <a:ext cx="7242031" cy="5121254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2282901D-B942-F480-D47C-AAAD97E34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5" y="250712"/>
            <a:ext cx="7242032" cy="5121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97FAC3-FEA8-C5A8-3031-4422E9FD8BDA}"/>
              </a:ext>
            </a:extLst>
          </p:cNvPr>
          <p:cNvSpPr txBox="1"/>
          <p:nvPr/>
        </p:nvSpPr>
        <p:spPr>
          <a:xfrm>
            <a:off x="1480226" y="250712"/>
            <a:ext cx="504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destination estimation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D02BC-EB1E-416B-566D-5B97A09FB4BB}"/>
              </a:ext>
            </a:extLst>
          </p:cNvPr>
          <p:cNvSpPr txBox="1"/>
          <p:nvPr/>
        </p:nvSpPr>
        <p:spPr>
          <a:xfrm>
            <a:off x="102142" y="1276977"/>
            <a:ext cx="4655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Industrial land-uses: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AC7DC5-A4B1-0877-AB8E-7A78EE6021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346" y="1827319"/>
            <a:ext cx="4185904" cy="19296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25D3F5-47CA-BDA3-6FC9-407C81E7E7CF}"/>
              </a:ext>
            </a:extLst>
          </p:cNvPr>
          <p:cNvSpPr txBox="1"/>
          <p:nvPr/>
        </p:nvSpPr>
        <p:spPr>
          <a:xfrm>
            <a:off x="102142" y="4026803"/>
            <a:ext cx="4655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Retail centres: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E71F62-36AD-FE04-C5B2-5BD0B723D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028" y="4464908"/>
            <a:ext cx="4312765" cy="2142380"/>
          </a:xfrm>
          <a:prstGeom prst="rect">
            <a:avLst/>
          </a:prstGeom>
        </p:spPr>
      </p:pic>
      <p:pic>
        <p:nvPicPr>
          <p:cNvPr id="18" name="Picture 17" descr="A picture containing text, screenshot, font, colorfulness&#10;&#10;Description automatically generated">
            <a:extLst>
              <a:ext uri="{FF2B5EF4-FFF2-40B4-BE49-F238E27FC236}">
                <a16:creationId xmlns:a16="http://schemas.microsoft.com/office/drawing/2014/main" id="{FB06679F-6050-8886-FC95-CBE0C48C1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071" y="5872878"/>
            <a:ext cx="2913262" cy="9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38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11" name="Picture 10" descr="A picture containing text, map, visualization, pattern&#10;&#10;Description automatically generated">
            <a:extLst>
              <a:ext uri="{FF2B5EF4-FFF2-40B4-BE49-F238E27FC236}">
                <a16:creationId xmlns:a16="http://schemas.microsoft.com/office/drawing/2014/main" id="{C45FFA38-9568-0D3C-1F29-19D7FFE59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7" y="250712"/>
            <a:ext cx="7242031" cy="5121254"/>
          </a:xfrm>
          <a:prstGeom prst="rect">
            <a:avLst/>
          </a:prstGeom>
        </p:spPr>
      </p:pic>
      <p:pic>
        <p:nvPicPr>
          <p:cNvPr id="13" name="Picture 12" descr="A picture containing pattern, map, symmetry&#10;&#10;Description automatically generated">
            <a:extLst>
              <a:ext uri="{FF2B5EF4-FFF2-40B4-BE49-F238E27FC236}">
                <a16:creationId xmlns:a16="http://schemas.microsoft.com/office/drawing/2014/main" id="{91EE7125-FEA2-6098-8524-C00DB78E0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6" y="250712"/>
            <a:ext cx="7242031" cy="5121254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2282901D-B942-F480-D47C-AAAD97E34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5" y="250712"/>
            <a:ext cx="7242032" cy="5121255"/>
          </a:xfrm>
          <a:prstGeom prst="rect">
            <a:avLst/>
          </a:prstGeom>
        </p:spPr>
      </p:pic>
      <p:pic>
        <p:nvPicPr>
          <p:cNvPr id="5" name="Picture 4" descr="A picture containing map, visualization&#10;&#10;Description automatically generated">
            <a:extLst>
              <a:ext uri="{FF2B5EF4-FFF2-40B4-BE49-F238E27FC236}">
                <a16:creationId xmlns:a16="http://schemas.microsoft.com/office/drawing/2014/main" id="{3ADCA03C-A4FE-086C-5F4E-7D831CA3D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3" y="250711"/>
            <a:ext cx="7242033" cy="51212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094680-4AD0-32DE-2637-77B295423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838" y="1821375"/>
            <a:ext cx="3549832" cy="42356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3F2E1C-BBF6-7F1A-9AB6-8425812C6321}"/>
              </a:ext>
            </a:extLst>
          </p:cNvPr>
          <p:cNvSpPr txBox="1"/>
          <p:nvPr/>
        </p:nvSpPr>
        <p:spPr>
          <a:xfrm>
            <a:off x="102142" y="1276977"/>
            <a:ext cx="46553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A decision tree (sort of):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  <p:pic>
        <p:nvPicPr>
          <p:cNvPr id="15" name="Picture 14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256E571D-198E-48A5-749A-236AB51F8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4" y="250710"/>
            <a:ext cx="7242032" cy="5121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0B95B-66C3-AC8E-32DC-1C78623D4D6D}"/>
              </a:ext>
            </a:extLst>
          </p:cNvPr>
          <p:cNvSpPr txBox="1"/>
          <p:nvPr/>
        </p:nvSpPr>
        <p:spPr>
          <a:xfrm>
            <a:off x="1480226" y="250712"/>
            <a:ext cx="504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destination estimation</a:t>
            </a:r>
          </a:p>
        </p:txBody>
      </p:sp>
    </p:spTree>
    <p:extLst>
      <p:ext uri="{BB962C8B-B14F-4D97-AF65-F5344CB8AC3E}">
        <p14:creationId xmlns:p14="http://schemas.microsoft.com/office/powerpoint/2010/main" val="640615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11" name="Picture 10" descr="A picture containing text, map, visualization, pattern&#10;&#10;Description automatically generated">
            <a:extLst>
              <a:ext uri="{FF2B5EF4-FFF2-40B4-BE49-F238E27FC236}">
                <a16:creationId xmlns:a16="http://schemas.microsoft.com/office/drawing/2014/main" id="{C45FFA38-9568-0D3C-1F29-19D7FFE59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7" y="250712"/>
            <a:ext cx="7242031" cy="5121254"/>
          </a:xfrm>
          <a:prstGeom prst="rect">
            <a:avLst/>
          </a:prstGeom>
        </p:spPr>
      </p:pic>
      <p:pic>
        <p:nvPicPr>
          <p:cNvPr id="13" name="Picture 12" descr="A picture containing pattern, map, symmetry&#10;&#10;Description automatically generated">
            <a:extLst>
              <a:ext uri="{FF2B5EF4-FFF2-40B4-BE49-F238E27FC236}">
                <a16:creationId xmlns:a16="http://schemas.microsoft.com/office/drawing/2014/main" id="{91EE7125-FEA2-6098-8524-C00DB78E0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6" y="250712"/>
            <a:ext cx="7242031" cy="5121254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2282901D-B942-F480-D47C-AAAD97E342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5" y="250712"/>
            <a:ext cx="7242032" cy="5121255"/>
          </a:xfrm>
          <a:prstGeom prst="rect">
            <a:avLst/>
          </a:prstGeom>
        </p:spPr>
      </p:pic>
      <p:pic>
        <p:nvPicPr>
          <p:cNvPr id="5" name="Picture 4" descr="A picture containing map, visualization&#10;&#10;Description automatically generated">
            <a:extLst>
              <a:ext uri="{FF2B5EF4-FFF2-40B4-BE49-F238E27FC236}">
                <a16:creationId xmlns:a16="http://schemas.microsoft.com/office/drawing/2014/main" id="{3ADCA03C-A4FE-086C-5F4E-7D831CA3D1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863" y="250711"/>
            <a:ext cx="7242033" cy="5121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0B95B-66C3-AC8E-32DC-1C78623D4D6D}"/>
              </a:ext>
            </a:extLst>
          </p:cNvPr>
          <p:cNvSpPr txBox="1"/>
          <p:nvPr/>
        </p:nvSpPr>
        <p:spPr>
          <a:xfrm>
            <a:off x="1480226" y="250712"/>
            <a:ext cx="5046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destination estimation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A08FFC-BD86-BED6-453C-D3D8D16A9A55}"/>
              </a:ext>
            </a:extLst>
          </p:cNvPr>
          <p:cNvGrpSpPr/>
          <p:nvPr/>
        </p:nvGrpSpPr>
        <p:grpSpPr>
          <a:xfrm>
            <a:off x="498299" y="1763841"/>
            <a:ext cx="1536242" cy="1665159"/>
            <a:chOff x="2098498" y="2795685"/>
            <a:chExt cx="2210611" cy="2210611"/>
          </a:xfrm>
        </p:grpSpPr>
        <p:pic>
          <p:nvPicPr>
            <p:cNvPr id="12" name="Graphic 11" descr="Rainy scene with solid fill">
              <a:extLst>
                <a:ext uri="{FF2B5EF4-FFF2-40B4-BE49-F238E27FC236}">
                  <a16:creationId xmlns:a16="http://schemas.microsoft.com/office/drawing/2014/main" id="{AE9C3EC6-8509-A9D4-8E81-6C515E39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98498" y="2795685"/>
              <a:ext cx="2210611" cy="2210611"/>
            </a:xfrm>
            <a:prstGeom prst="rect">
              <a:avLst/>
            </a:prstGeom>
          </p:spPr>
        </p:pic>
        <p:pic>
          <p:nvPicPr>
            <p:cNvPr id="14" name="Graphic 13" descr="Truck with solid fill">
              <a:extLst>
                <a:ext uri="{FF2B5EF4-FFF2-40B4-BE49-F238E27FC236}">
                  <a16:creationId xmlns:a16="http://schemas.microsoft.com/office/drawing/2014/main" id="{0522E4A7-24BA-DF5F-0620-29017F7C2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435952">
              <a:off x="2180598" y="3648264"/>
              <a:ext cx="505452" cy="505452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336518-E192-A635-A966-B25BE96DCCB5}"/>
              </a:ext>
            </a:extLst>
          </p:cNvPr>
          <p:cNvCxnSpPr/>
          <p:nvPr/>
        </p:nvCxnSpPr>
        <p:spPr>
          <a:xfrm>
            <a:off x="285750" y="1763841"/>
            <a:ext cx="1931670" cy="176802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4EC672-6929-F6ED-3F1B-67757D0BE678}"/>
              </a:ext>
            </a:extLst>
          </p:cNvPr>
          <p:cNvCxnSpPr>
            <a:cxnSpLocks/>
          </p:cNvCxnSpPr>
          <p:nvPr/>
        </p:nvCxnSpPr>
        <p:spPr>
          <a:xfrm flipV="1">
            <a:off x="312060" y="1660971"/>
            <a:ext cx="1905360" cy="18708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371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6C63C01-8BAD-E5A6-6178-EEF694C78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12" y="-11430"/>
            <a:ext cx="8290287" cy="5862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577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route estimation</a:t>
            </a:r>
            <a:endParaRPr lang="en-GB" sz="2800" dirty="0">
              <a:solidFill>
                <a:srgbClr val="FF0000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84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6C63C01-8BAD-E5A6-6178-EEF694C78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12" y="-11430"/>
            <a:ext cx="8290287" cy="5862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577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route estimation</a:t>
            </a:r>
            <a:endParaRPr lang="en-GB" sz="2800" dirty="0">
              <a:solidFill>
                <a:srgbClr val="FF0000"/>
              </a:solidFill>
              <a:latin typeface="Georgia Pro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52D35-43B1-68B7-29A9-DA5D6A6C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51" y="1165697"/>
            <a:ext cx="6628790" cy="2823374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0CE6F8B-5565-D58E-8B51-5F4D8AF6E9A4}"/>
              </a:ext>
            </a:extLst>
          </p:cNvPr>
          <p:cNvSpPr/>
          <p:nvPr/>
        </p:nvSpPr>
        <p:spPr>
          <a:xfrm>
            <a:off x="7155180" y="674370"/>
            <a:ext cx="651510" cy="1040130"/>
          </a:xfrm>
          <a:custGeom>
            <a:avLst/>
            <a:gdLst>
              <a:gd name="connsiteX0" fmla="*/ 0 w 651510"/>
              <a:gd name="connsiteY0" fmla="*/ 0 h 1040130"/>
              <a:gd name="connsiteX1" fmla="*/ 45720 w 651510"/>
              <a:gd name="connsiteY1" fmla="*/ 57150 h 1040130"/>
              <a:gd name="connsiteX2" fmla="*/ 91440 w 651510"/>
              <a:gd name="connsiteY2" fmla="*/ 91440 h 1040130"/>
              <a:gd name="connsiteX3" fmla="*/ 114300 w 651510"/>
              <a:gd name="connsiteY3" fmla="*/ 148590 h 1040130"/>
              <a:gd name="connsiteX4" fmla="*/ 137160 w 651510"/>
              <a:gd name="connsiteY4" fmla="*/ 194310 h 1040130"/>
              <a:gd name="connsiteX5" fmla="*/ 160020 w 651510"/>
              <a:gd name="connsiteY5" fmla="*/ 285750 h 1040130"/>
              <a:gd name="connsiteX6" fmla="*/ 171450 w 651510"/>
              <a:gd name="connsiteY6" fmla="*/ 354330 h 1040130"/>
              <a:gd name="connsiteX7" fmla="*/ 194310 w 651510"/>
              <a:gd name="connsiteY7" fmla="*/ 400050 h 1040130"/>
              <a:gd name="connsiteX8" fmla="*/ 297180 w 651510"/>
              <a:gd name="connsiteY8" fmla="*/ 445770 h 1040130"/>
              <a:gd name="connsiteX9" fmla="*/ 331470 w 651510"/>
              <a:gd name="connsiteY9" fmla="*/ 571500 h 1040130"/>
              <a:gd name="connsiteX10" fmla="*/ 354330 w 651510"/>
              <a:gd name="connsiteY10" fmla="*/ 617220 h 1040130"/>
              <a:gd name="connsiteX11" fmla="*/ 365760 w 651510"/>
              <a:gd name="connsiteY11" fmla="*/ 662940 h 1040130"/>
              <a:gd name="connsiteX12" fmla="*/ 411480 w 651510"/>
              <a:gd name="connsiteY12" fmla="*/ 765810 h 1040130"/>
              <a:gd name="connsiteX13" fmla="*/ 434340 w 651510"/>
              <a:gd name="connsiteY13" fmla="*/ 822960 h 1040130"/>
              <a:gd name="connsiteX14" fmla="*/ 468630 w 651510"/>
              <a:gd name="connsiteY14" fmla="*/ 857250 h 1040130"/>
              <a:gd name="connsiteX15" fmla="*/ 502920 w 651510"/>
              <a:gd name="connsiteY15" fmla="*/ 960120 h 1040130"/>
              <a:gd name="connsiteX16" fmla="*/ 514350 w 651510"/>
              <a:gd name="connsiteY16" fmla="*/ 1005840 h 1040130"/>
              <a:gd name="connsiteX17" fmla="*/ 628650 w 651510"/>
              <a:gd name="connsiteY17" fmla="*/ 1028700 h 1040130"/>
              <a:gd name="connsiteX18" fmla="*/ 651510 w 651510"/>
              <a:gd name="connsiteY18" fmla="*/ 1040130 h 104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1510" h="1040130">
                <a:moveTo>
                  <a:pt x="0" y="0"/>
                </a:moveTo>
                <a:cubicBezTo>
                  <a:pt x="15240" y="19050"/>
                  <a:pt x="28469" y="39899"/>
                  <a:pt x="45720" y="57150"/>
                </a:cubicBezTo>
                <a:cubicBezTo>
                  <a:pt x="59190" y="70620"/>
                  <a:pt x="80010" y="76200"/>
                  <a:pt x="91440" y="91440"/>
                </a:cubicBezTo>
                <a:cubicBezTo>
                  <a:pt x="103750" y="107854"/>
                  <a:pt x="105967" y="129841"/>
                  <a:pt x="114300" y="148590"/>
                </a:cubicBezTo>
                <a:cubicBezTo>
                  <a:pt x="121220" y="164160"/>
                  <a:pt x="131772" y="178146"/>
                  <a:pt x="137160" y="194310"/>
                </a:cubicBezTo>
                <a:cubicBezTo>
                  <a:pt x="147095" y="224116"/>
                  <a:pt x="154855" y="254759"/>
                  <a:pt x="160020" y="285750"/>
                </a:cubicBezTo>
                <a:cubicBezTo>
                  <a:pt x="163830" y="308610"/>
                  <a:pt x="164791" y="332132"/>
                  <a:pt x="171450" y="354330"/>
                </a:cubicBezTo>
                <a:cubicBezTo>
                  <a:pt x="176346" y="370650"/>
                  <a:pt x="182262" y="388002"/>
                  <a:pt x="194310" y="400050"/>
                </a:cubicBezTo>
                <a:cubicBezTo>
                  <a:pt x="227266" y="433006"/>
                  <a:pt x="256540" y="435610"/>
                  <a:pt x="297180" y="445770"/>
                </a:cubicBezTo>
                <a:cubicBezTo>
                  <a:pt x="346477" y="519715"/>
                  <a:pt x="297322" y="434908"/>
                  <a:pt x="331470" y="571500"/>
                </a:cubicBezTo>
                <a:cubicBezTo>
                  <a:pt x="335603" y="588030"/>
                  <a:pt x="348347" y="601266"/>
                  <a:pt x="354330" y="617220"/>
                </a:cubicBezTo>
                <a:cubicBezTo>
                  <a:pt x="359846" y="631929"/>
                  <a:pt x="360792" y="648037"/>
                  <a:pt x="365760" y="662940"/>
                </a:cubicBezTo>
                <a:cubicBezTo>
                  <a:pt x="388348" y="730704"/>
                  <a:pt x="384925" y="706062"/>
                  <a:pt x="411480" y="765810"/>
                </a:cubicBezTo>
                <a:cubicBezTo>
                  <a:pt x="419813" y="784559"/>
                  <a:pt x="423466" y="805561"/>
                  <a:pt x="434340" y="822960"/>
                </a:cubicBezTo>
                <a:cubicBezTo>
                  <a:pt x="442907" y="836667"/>
                  <a:pt x="457200" y="845820"/>
                  <a:pt x="468630" y="857250"/>
                </a:cubicBezTo>
                <a:cubicBezTo>
                  <a:pt x="493679" y="982494"/>
                  <a:pt x="462358" y="851955"/>
                  <a:pt x="502920" y="960120"/>
                </a:cubicBezTo>
                <a:cubicBezTo>
                  <a:pt x="508436" y="974829"/>
                  <a:pt x="500559" y="998318"/>
                  <a:pt x="514350" y="1005840"/>
                </a:cubicBezTo>
                <a:cubicBezTo>
                  <a:pt x="548460" y="1024446"/>
                  <a:pt x="590956" y="1019276"/>
                  <a:pt x="628650" y="1028700"/>
                </a:cubicBezTo>
                <a:cubicBezTo>
                  <a:pt x="636915" y="1030766"/>
                  <a:pt x="643890" y="1036320"/>
                  <a:pt x="651510" y="104013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521911A-D4E0-D0D3-E430-36242739E8FC}"/>
              </a:ext>
            </a:extLst>
          </p:cNvPr>
          <p:cNvSpPr/>
          <p:nvPr/>
        </p:nvSpPr>
        <p:spPr>
          <a:xfrm>
            <a:off x="5669280" y="4732020"/>
            <a:ext cx="1451610" cy="742950"/>
          </a:xfrm>
          <a:custGeom>
            <a:avLst/>
            <a:gdLst>
              <a:gd name="connsiteX0" fmla="*/ 1451610 w 1451610"/>
              <a:gd name="connsiteY0" fmla="*/ 0 h 742950"/>
              <a:gd name="connsiteX1" fmla="*/ 1325880 w 1451610"/>
              <a:gd name="connsiteY1" fmla="*/ 11430 h 742950"/>
              <a:gd name="connsiteX2" fmla="*/ 1337310 w 1451610"/>
              <a:gd name="connsiteY2" fmla="*/ 57150 h 742950"/>
              <a:gd name="connsiteX3" fmla="*/ 1360170 w 1451610"/>
              <a:gd name="connsiteY3" fmla="*/ 125730 h 742950"/>
              <a:gd name="connsiteX4" fmla="*/ 1348740 w 1451610"/>
              <a:gd name="connsiteY4" fmla="*/ 205740 h 742950"/>
              <a:gd name="connsiteX5" fmla="*/ 1303020 w 1451610"/>
              <a:gd name="connsiteY5" fmla="*/ 240030 h 742950"/>
              <a:gd name="connsiteX6" fmla="*/ 1291590 w 1451610"/>
              <a:gd name="connsiteY6" fmla="*/ 274320 h 742950"/>
              <a:gd name="connsiteX7" fmla="*/ 1257300 w 1451610"/>
              <a:gd name="connsiteY7" fmla="*/ 308610 h 742950"/>
              <a:gd name="connsiteX8" fmla="*/ 1211580 w 1451610"/>
              <a:gd name="connsiteY8" fmla="*/ 400050 h 742950"/>
              <a:gd name="connsiteX9" fmla="*/ 1188720 w 1451610"/>
              <a:gd name="connsiteY9" fmla="*/ 468630 h 742950"/>
              <a:gd name="connsiteX10" fmla="*/ 1177290 w 1451610"/>
              <a:gd name="connsiteY10" fmla="*/ 525780 h 742950"/>
              <a:gd name="connsiteX11" fmla="*/ 1165860 w 1451610"/>
              <a:gd name="connsiteY11" fmla="*/ 605790 h 742950"/>
              <a:gd name="connsiteX12" fmla="*/ 1097280 w 1451610"/>
              <a:gd name="connsiteY12" fmla="*/ 617220 h 742950"/>
              <a:gd name="connsiteX13" fmla="*/ 1028700 w 1451610"/>
              <a:gd name="connsiteY13" fmla="*/ 651510 h 742950"/>
              <a:gd name="connsiteX14" fmla="*/ 1005840 w 1451610"/>
              <a:gd name="connsiteY14" fmla="*/ 697230 h 742950"/>
              <a:gd name="connsiteX15" fmla="*/ 845820 w 1451610"/>
              <a:gd name="connsiteY15" fmla="*/ 742950 h 742950"/>
              <a:gd name="connsiteX16" fmla="*/ 422910 w 1451610"/>
              <a:gd name="connsiteY16" fmla="*/ 720090 h 742950"/>
              <a:gd name="connsiteX17" fmla="*/ 388620 w 1451610"/>
              <a:gd name="connsiteY17" fmla="*/ 708660 h 742950"/>
              <a:gd name="connsiteX18" fmla="*/ 308610 w 1451610"/>
              <a:gd name="connsiteY18" fmla="*/ 685800 h 742950"/>
              <a:gd name="connsiteX19" fmla="*/ 274320 w 1451610"/>
              <a:gd name="connsiteY19" fmla="*/ 674370 h 742950"/>
              <a:gd name="connsiteX20" fmla="*/ 205740 w 1451610"/>
              <a:gd name="connsiteY20" fmla="*/ 628650 h 742950"/>
              <a:gd name="connsiteX21" fmla="*/ 114300 w 1451610"/>
              <a:gd name="connsiteY21" fmla="*/ 582930 h 742950"/>
              <a:gd name="connsiteX22" fmla="*/ 91440 w 1451610"/>
              <a:gd name="connsiteY22" fmla="*/ 514350 h 742950"/>
              <a:gd name="connsiteX23" fmla="*/ 80010 w 1451610"/>
              <a:gd name="connsiteY23" fmla="*/ 457200 h 742950"/>
              <a:gd name="connsiteX24" fmla="*/ 0 w 1451610"/>
              <a:gd name="connsiteY24" fmla="*/ 43434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1610" h="742950">
                <a:moveTo>
                  <a:pt x="1451610" y="0"/>
                </a:moveTo>
                <a:lnTo>
                  <a:pt x="1325880" y="11430"/>
                </a:lnTo>
                <a:cubicBezTo>
                  <a:pt x="1311829" y="18455"/>
                  <a:pt x="1332796" y="42103"/>
                  <a:pt x="1337310" y="57150"/>
                </a:cubicBezTo>
                <a:cubicBezTo>
                  <a:pt x="1344234" y="80230"/>
                  <a:pt x="1360170" y="125730"/>
                  <a:pt x="1360170" y="125730"/>
                </a:cubicBezTo>
                <a:cubicBezTo>
                  <a:pt x="1356360" y="152400"/>
                  <a:pt x="1360788" y="181643"/>
                  <a:pt x="1348740" y="205740"/>
                </a:cubicBezTo>
                <a:cubicBezTo>
                  <a:pt x="1340221" y="222779"/>
                  <a:pt x="1315216" y="225395"/>
                  <a:pt x="1303020" y="240030"/>
                </a:cubicBezTo>
                <a:cubicBezTo>
                  <a:pt x="1295307" y="249286"/>
                  <a:pt x="1298273" y="264295"/>
                  <a:pt x="1291590" y="274320"/>
                </a:cubicBezTo>
                <a:cubicBezTo>
                  <a:pt x="1282624" y="287770"/>
                  <a:pt x="1267648" y="296192"/>
                  <a:pt x="1257300" y="308610"/>
                </a:cubicBezTo>
                <a:cubicBezTo>
                  <a:pt x="1232706" y="338123"/>
                  <a:pt x="1225133" y="362778"/>
                  <a:pt x="1211580" y="400050"/>
                </a:cubicBezTo>
                <a:cubicBezTo>
                  <a:pt x="1203345" y="422696"/>
                  <a:pt x="1193446" y="445001"/>
                  <a:pt x="1188720" y="468630"/>
                </a:cubicBezTo>
                <a:cubicBezTo>
                  <a:pt x="1184910" y="487680"/>
                  <a:pt x="1180484" y="506617"/>
                  <a:pt x="1177290" y="525780"/>
                </a:cubicBezTo>
                <a:cubicBezTo>
                  <a:pt x="1172861" y="552354"/>
                  <a:pt x="1183601" y="585515"/>
                  <a:pt x="1165860" y="605790"/>
                </a:cubicBezTo>
                <a:cubicBezTo>
                  <a:pt x="1150599" y="623231"/>
                  <a:pt x="1119903" y="612193"/>
                  <a:pt x="1097280" y="617220"/>
                </a:cubicBezTo>
                <a:cubicBezTo>
                  <a:pt x="1061788" y="625107"/>
                  <a:pt x="1059526" y="630959"/>
                  <a:pt x="1028700" y="651510"/>
                </a:cubicBezTo>
                <a:cubicBezTo>
                  <a:pt x="1021080" y="666750"/>
                  <a:pt x="1015744" y="683365"/>
                  <a:pt x="1005840" y="697230"/>
                </a:cubicBezTo>
                <a:cubicBezTo>
                  <a:pt x="961363" y="759498"/>
                  <a:pt x="936699" y="734688"/>
                  <a:pt x="845820" y="742950"/>
                </a:cubicBezTo>
                <a:cubicBezTo>
                  <a:pt x="704850" y="735330"/>
                  <a:pt x="563690" y="730649"/>
                  <a:pt x="422910" y="720090"/>
                </a:cubicBezTo>
                <a:cubicBezTo>
                  <a:pt x="410895" y="719189"/>
                  <a:pt x="400160" y="712122"/>
                  <a:pt x="388620" y="708660"/>
                </a:cubicBezTo>
                <a:cubicBezTo>
                  <a:pt x="362053" y="700690"/>
                  <a:pt x="335177" y="693770"/>
                  <a:pt x="308610" y="685800"/>
                </a:cubicBezTo>
                <a:cubicBezTo>
                  <a:pt x="297070" y="682338"/>
                  <a:pt x="284852" y="680221"/>
                  <a:pt x="274320" y="674370"/>
                </a:cubicBezTo>
                <a:cubicBezTo>
                  <a:pt x="250303" y="661027"/>
                  <a:pt x="229860" y="641806"/>
                  <a:pt x="205740" y="628650"/>
                </a:cubicBezTo>
                <a:cubicBezTo>
                  <a:pt x="51950" y="544764"/>
                  <a:pt x="221826" y="654614"/>
                  <a:pt x="114300" y="582930"/>
                </a:cubicBezTo>
                <a:cubicBezTo>
                  <a:pt x="106680" y="560070"/>
                  <a:pt x="97780" y="537597"/>
                  <a:pt x="91440" y="514350"/>
                </a:cubicBezTo>
                <a:cubicBezTo>
                  <a:pt x="86328" y="495607"/>
                  <a:pt x="94631" y="469993"/>
                  <a:pt x="80010" y="457200"/>
                </a:cubicBezTo>
                <a:cubicBezTo>
                  <a:pt x="59136" y="438935"/>
                  <a:pt x="0" y="434340"/>
                  <a:pt x="0" y="43434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00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6C63C01-8BAD-E5A6-6178-EEF694C78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12" y="-11430"/>
            <a:ext cx="8290287" cy="5862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577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route estimation</a:t>
            </a:r>
            <a:endParaRPr lang="en-GB" sz="2800" dirty="0">
              <a:solidFill>
                <a:srgbClr val="FF0000"/>
              </a:solidFill>
              <a:latin typeface="Georgia Pro" panose="020405020504050203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52D35-43B1-68B7-29A9-DA5D6A6C0E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51" y="1165697"/>
            <a:ext cx="6628790" cy="282337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3877EDB-D2E9-750C-ECC8-876FAA97C0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1" y="4081544"/>
            <a:ext cx="5284119" cy="264206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CE35C66-1ECE-0DE7-3254-40F86CA58AA0}"/>
              </a:ext>
            </a:extLst>
          </p:cNvPr>
          <p:cNvSpPr/>
          <p:nvPr/>
        </p:nvSpPr>
        <p:spPr>
          <a:xfrm>
            <a:off x="7155180" y="674370"/>
            <a:ext cx="651510" cy="1040130"/>
          </a:xfrm>
          <a:custGeom>
            <a:avLst/>
            <a:gdLst>
              <a:gd name="connsiteX0" fmla="*/ 0 w 651510"/>
              <a:gd name="connsiteY0" fmla="*/ 0 h 1040130"/>
              <a:gd name="connsiteX1" fmla="*/ 45720 w 651510"/>
              <a:gd name="connsiteY1" fmla="*/ 57150 h 1040130"/>
              <a:gd name="connsiteX2" fmla="*/ 91440 w 651510"/>
              <a:gd name="connsiteY2" fmla="*/ 91440 h 1040130"/>
              <a:gd name="connsiteX3" fmla="*/ 114300 w 651510"/>
              <a:gd name="connsiteY3" fmla="*/ 148590 h 1040130"/>
              <a:gd name="connsiteX4" fmla="*/ 137160 w 651510"/>
              <a:gd name="connsiteY4" fmla="*/ 194310 h 1040130"/>
              <a:gd name="connsiteX5" fmla="*/ 160020 w 651510"/>
              <a:gd name="connsiteY5" fmla="*/ 285750 h 1040130"/>
              <a:gd name="connsiteX6" fmla="*/ 171450 w 651510"/>
              <a:gd name="connsiteY6" fmla="*/ 354330 h 1040130"/>
              <a:gd name="connsiteX7" fmla="*/ 194310 w 651510"/>
              <a:gd name="connsiteY7" fmla="*/ 400050 h 1040130"/>
              <a:gd name="connsiteX8" fmla="*/ 297180 w 651510"/>
              <a:gd name="connsiteY8" fmla="*/ 445770 h 1040130"/>
              <a:gd name="connsiteX9" fmla="*/ 331470 w 651510"/>
              <a:gd name="connsiteY9" fmla="*/ 571500 h 1040130"/>
              <a:gd name="connsiteX10" fmla="*/ 354330 w 651510"/>
              <a:gd name="connsiteY10" fmla="*/ 617220 h 1040130"/>
              <a:gd name="connsiteX11" fmla="*/ 365760 w 651510"/>
              <a:gd name="connsiteY11" fmla="*/ 662940 h 1040130"/>
              <a:gd name="connsiteX12" fmla="*/ 411480 w 651510"/>
              <a:gd name="connsiteY12" fmla="*/ 765810 h 1040130"/>
              <a:gd name="connsiteX13" fmla="*/ 434340 w 651510"/>
              <a:gd name="connsiteY13" fmla="*/ 822960 h 1040130"/>
              <a:gd name="connsiteX14" fmla="*/ 468630 w 651510"/>
              <a:gd name="connsiteY14" fmla="*/ 857250 h 1040130"/>
              <a:gd name="connsiteX15" fmla="*/ 502920 w 651510"/>
              <a:gd name="connsiteY15" fmla="*/ 960120 h 1040130"/>
              <a:gd name="connsiteX16" fmla="*/ 514350 w 651510"/>
              <a:gd name="connsiteY16" fmla="*/ 1005840 h 1040130"/>
              <a:gd name="connsiteX17" fmla="*/ 628650 w 651510"/>
              <a:gd name="connsiteY17" fmla="*/ 1028700 h 1040130"/>
              <a:gd name="connsiteX18" fmla="*/ 651510 w 651510"/>
              <a:gd name="connsiteY18" fmla="*/ 1040130 h 104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51510" h="1040130">
                <a:moveTo>
                  <a:pt x="0" y="0"/>
                </a:moveTo>
                <a:cubicBezTo>
                  <a:pt x="15240" y="19050"/>
                  <a:pt x="28469" y="39899"/>
                  <a:pt x="45720" y="57150"/>
                </a:cubicBezTo>
                <a:cubicBezTo>
                  <a:pt x="59190" y="70620"/>
                  <a:pt x="80010" y="76200"/>
                  <a:pt x="91440" y="91440"/>
                </a:cubicBezTo>
                <a:cubicBezTo>
                  <a:pt x="103750" y="107854"/>
                  <a:pt x="105967" y="129841"/>
                  <a:pt x="114300" y="148590"/>
                </a:cubicBezTo>
                <a:cubicBezTo>
                  <a:pt x="121220" y="164160"/>
                  <a:pt x="131772" y="178146"/>
                  <a:pt x="137160" y="194310"/>
                </a:cubicBezTo>
                <a:cubicBezTo>
                  <a:pt x="147095" y="224116"/>
                  <a:pt x="154855" y="254759"/>
                  <a:pt x="160020" y="285750"/>
                </a:cubicBezTo>
                <a:cubicBezTo>
                  <a:pt x="163830" y="308610"/>
                  <a:pt x="164791" y="332132"/>
                  <a:pt x="171450" y="354330"/>
                </a:cubicBezTo>
                <a:cubicBezTo>
                  <a:pt x="176346" y="370650"/>
                  <a:pt x="182262" y="388002"/>
                  <a:pt x="194310" y="400050"/>
                </a:cubicBezTo>
                <a:cubicBezTo>
                  <a:pt x="227266" y="433006"/>
                  <a:pt x="256540" y="435610"/>
                  <a:pt x="297180" y="445770"/>
                </a:cubicBezTo>
                <a:cubicBezTo>
                  <a:pt x="346477" y="519715"/>
                  <a:pt x="297322" y="434908"/>
                  <a:pt x="331470" y="571500"/>
                </a:cubicBezTo>
                <a:cubicBezTo>
                  <a:pt x="335603" y="588030"/>
                  <a:pt x="348347" y="601266"/>
                  <a:pt x="354330" y="617220"/>
                </a:cubicBezTo>
                <a:cubicBezTo>
                  <a:pt x="359846" y="631929"/>
                  <a:pt x="360792" y="648037"/>
                  <a:pt x="365760" y="662940"/>
                </a:cubicBezTo>
                <a:cubicBezTo>
                  <a:pt x="388348" y="730704"/>
                  <a:pt x="384925" y="706062"/>
                  <a:pt x="411480" y="765810"/>
                </a:cubicBezTo>
                <a:cubicBezTo>
                  <a:pt x="419813" y="784559"/>
                  <a:pt x="423466" y="805561"/>
                  <a:pt x="434340" y="822960"/>
                </a:cubicBezTo>
                <a:cubicBezTo>
                  <a:pt x="442907" y="836667"/>
                  <a:pt x="457200" y="845820"/>
                  <a:pt x="468630" y="857250"/>
                </a:cubicBezTo>
                <a:cubicBezTo>
                  <a:pt x="493679" y="982494"/>
                  <a:pt x="462358" y="851955"/>
                  <a:pt x="502920" y="960120"/>
                </a:cubicBezTo>
                <a:cubicBezTo>
                  <a:pt x="508436" y="974829"/>
                  <a:pt x="500559" y="998318"/>
                  <a:pt x="514350" y="1005840"/>
                </a:cubicBezTo>
                <a:cubicBezTo>
                  <a:pt x="548460" y="1024446"/>
                  <a:pt x="590956" y="1019276"/>
                  <a:pt x="628650" y="1028700"/>
                </a:cubicBezTo>
                <a:cubicBezTo>
                  <a:pt x="636915" y="1030766"/>
                  <a:pt x="643890" y="1036320"/>
                  <a:pt x="651510" y="104013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F71EB5B-1239-8418-3BDC-1AEDA4AC3F6F}"/>
              </a:ext>
            </a:extLst>
          </p:cNvPr>
          <p:cNvSpPr/>
          <p:nvPr/>
        </p:nvSpPr>
        <p:spPr>
          <a:xfrm>
            <a:off x="5669280" y="4732020"/>
            <a:ext cx="1451610" cy="742950"/>
          </a:xfrm>
          <a:custGeom>
            <a:avLst/>
            <a:gdLst>
              <a:gd name="connsiteX0" fmla="*/ 1451610 w 1451610"/>
              <a:gd name="connsiteY0" fmla="*/ 0 h 742950"/>
              <a:gd name="connsiteX1" fmla="*/ 1325880 w 1451610"/>
              <a:gd name="connsiteY1" fmla="*/ 11430 h 742950"/>
              <a:gd name="connsiteX2" fmla="*/ 1337310 w 1451610"/>
              <a:gd name="connsiteY2" fmla="*/ 57150 h 742950"/>
              <a:gd name="connsiteX3" fmla="*/ 1360170 w 1451610"/>
              <a:gd name="connsiteY3" fmla="*/ 125730 h 742950"/>
              <a:gd name="connsiteX4" fmla="*/ 1348740 w 1451610"/>
              <a:gd name="connsiteY4" fmla="*/ 205740 h 742950"/>
              <a:gd name="connsiteX5" fmla="*/ 1303020 w 1451610"/>
              <a:gd name="connsiteY5" fmla="*/ 240030 h 742950"/>
              <a:gd name="connsiteX6" fmla="*/ 1291590 w 1451610"/>
              <a:gd name="connsiteY6" fmla="*/ 274320 h 742950"/>
              <a:gd name="connsiteX7" fmla="*/ 1257300 w 1451610"/>
              <a:gd name="connsiteY7" fmla="*/ 308610 h 742950"/>
              <a:gd name="connsiteX8" fmla="*/ 1211580 w 1451610"/>
              <a:gd name="connsiteY8" fmla="*/ 400050 h 742950"/>
              <a:gd name="connsiteX9" fmla="*/ 1188720 w 1451610"/>
              <a:gd name="connsiteY9" fmla="*/ 468630 h 742950"/>
              <a:gd name="connsiteX10" fmla="*/ 1177290 w 1451610"/>
              <a:gd name="connsiteY10" fmla="*/ 525780 h 742950"/>
              <a:gd name="connsiteX11" fmla="*/ 1165860 w 1451610"/>
              <a:gd name="connsiteY11" fmla="*/ 605790 h 742950"/>
              <a:gd name="connsiteX12" fmla="*/ 1097280 w 1451610"/>
              <a:gd name="connsiteY12" fmla="*/ 617220 h 742950"/>
              <a:gd name="connsiteX13" fmla="*/ 1028700 w 1451610"/>
              <a:gd name="connsiteY13" fmla="*/ 651510 h 742950"/>
              <a:gd name="connsiteX14" fmla="*/ 1005840 w 1451610"/>
              <a:gd name="connsiteY14" fmla="*/ 697230 h 742950"/>
              <a:gd name="connsiteX15" fmla="*/ 845820 w 1451610"/>
              <a:gd name="connsiteY15" fmla="*/ 742950 h 742950"/>
              <a:gd name="connsiteX16" fmla="*/ 422910 w 1451610"/>
              <a:gd name="connsiteY16" fmla="*/ 720090 h 742950"/>
              <a:gd name="connsiteX17" fmla="*/ 388620 w 1451610"/>
              <a:gd name="connsiteY17" fmla="*/ 708660 h 742950"/>
              <a:gd name="connsiteX18" fmla="*/ 308610 w 1451610"/>
              <a:gd name="connsiteY18" fmla="*/ 685800 h 742950"/>
              <a:gd name="connsiteX19" fmla="*/ 274320 w 1451610"/>
              <a:gd name="connsiteY19" fmla="*/ 674370 h 742950"/>
              <a:gd name="connsiteX20" fmla="*/ 205740 w 1451610"/>
              <a:gd name="connsiteY20" fmla="*/ 628650 h 742950"/>
              <a:gd name="connsiteX21" fmla="*/ 114300 w 1451610"/>
              <a:gd name="connsiteY21" fmla="*/ 582930 h 742950"/>
              <a:gd name="connsiteX22" fmla="*/ 91440 w 1451610"/>
              <a:gd name="connsiteY22" fmla="*/ 514350 h 742950"/>
              <a:gd name="connsiteX23" fmla="*/ 80010 w 1451610"/>
              <a:gd name="connsiteY23" fmla="*/ 457200 h 742950"/>
              <a:gd name="connsiteX24" fmla="*/ 0 w 1451610"/>
              <a:gd name="connsiteY24" fmla="*/ 43434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51610" h="742950">
                <a:moveTo>
                  <a:pt x="1451610" y="0"/>
                </a:moveTo>
                <a:lnTo>
                  <a:pt x="1325880" y="11430"/>
                </a:lnTo>
                <a:cubicBezTo>
                  <a:pt x="1311829" y="18455"/>
                  <a:pt x="1332796" y="42103"/>
                  <a:pt x="1337310" y="57150"/>
                </a:cubicBezTo>
                <a:cubicBezTo>
                  <a:pt x="1344234" y="80230"/>
                  <a:pt x="1360170" y="125730"/>
                  <a:pt x="1360170" y="125730"/>
                </a:cubicBezTo>
                <a:cubicBezTo>
                  <a:pt x="1356360" y="152400"/>
                  <a:pt x="1360788" y="181643"/>
                  <a:pt x="1348740" y="205740"/>
                </a:cubicBezTo>
                <a:cubicBezTo>
                  <a:pt x="1340221" y="222779"/>
                  <a:pt x="1315216" y="225395"/>
                  <a:pt x="1303020" y="240030"/>
                </a:cubicBezTo>
                <a:cubicBezTo>
                  <a:pt x="1295307" y="249286"/>
                  <a:pt x="1298273" y="264295"/>
                  <a:pt x="1291590" y="274320"/>
                </a:cubicBezTo>
                <a:cubicBezTo>
                  <a:pt x="1282624" y="287770"/>
                  <a:pt x="1267648" y="296192"/>
                  <a:pt x="1257300" y="308610"/>
                </a:cubicBezTo>
                <a:cubicBezTo>
                  <a:pt x="1232706" y="338123"/>
                  <a:pt x="1225133" y="362778"/>
                  <a:pt x="1211580" y="400050"/>
                </a:cubicBezTo>
                <a:cubicBezTo>
                  <a:pt x="1203345" y="422696"/>
                  <a:pt x="1193446" y="445001"/>
                  <a:pt x="1188720" y="468630"/>
                </a:cubicBezTo>
                <a:cubicBezTo>
                  <a:pt x="1184910" y="487680"/>
                  <a:pt x="1180484" y="506617"/>
                  <a:pt x="1177290" y="525780"/>
                </a:cubicBezTo>
                <a:cubicBezTo>
                  <a:pt x="1172861" y="552354"/>
                  <a:pt x="1183601" y="585515"/>
                  <a:pt x="1165860" y="605790"/>
                </a:cubicBezTo>
                <a:cubicBezTo>
                  <a:pt x="1150599" y="623231"/>
                  <a:pt x="1119903" y="612193"/>
                  <a:pt x="1097280" y="617220"/>
                </a:cubicBezTo>
                <a:cubicBezTo>
                  <a:pt x="1061788" y="625107"/>
                  <a:pt x="1059526" y="630959"/>
                  <a:pt x="1028700" y="651510"/>
                </a:cubicBezTo>
                <a:cubicBezTo>
                  <a:pt x="1021080" y="666750"/>
                  <a:pt x="1015744" y="683365"/>
                  <a:pt x="1005840" y="697230"/>
                </a:cubicBezTo>
                <a:cubicBezTo>
                  <a:pt x="961363" y="759498"/>
                  <a:pt x="936699" y="734688"/>
                  <a:pt x="845820" y="742950"/>
                </a:cubicBezTo>
                <a:cubicBezTo>
                  <a:pt x="704850" y="735330"/>
                  <a:pt x="563690" y="730649"/>
                  <a:pt x="422910" y="720090"/>
                </a:cubicBezTo>
                <a:cubicBezTo>
                  <a:pt x="410895" y="719189"/>
                  <a:pt x="400160" y="712122"/>
                  <a:pt x="388620" y="708660"/>
                </a:cubicBezTo>
                <a:cubicBezTo>
                  <a:pt x="362053" y="700690"/>
                  <a:pt x="335177" y="693770"/>
                  <a:pt x="308610" y="685800"/>
                </a:cubicBezTo>
                <a:cubicBezTo>
                  <a:pt x="297070" y="682338"/>
                  <a:pt x="284852" y="680221"/>
                  <a:pt x="274320" y="674370"/>
                </a:cubicBezTo>
                <a:cubicBezTo>
                  <a:pt x="250303" y="661027"/>
                  <a:pt x="229860" y="641806"/>
                  <a:pt x="205740" y="628650"/>
                </a:cubicBezTo>
                <a:cubicBezTo>
                  <a:pt x="51950" y="544764"/>
                  <a:pt x="221826" y="654614"/>
                  <a:pt x="114300" y="582930"/>
                </a:cubicBezTo>
                <a:cubicBezTo>
                  <a:pt x="106680" y="560070"/>
                  <a:pt x="97780" y="537597"/>
                  <a:pt x="91440" y="514350"/>
                </a:cubicBezTo>
                <a:cubicBezTo>
                  <a:pt x="86328" y="495607"/>
                  <a:pt x="94631" y="469993"/>
                  <a:pt x="80010" y="457200"/>
                </a:cubicBezTo>
                <a:cubicBezTo>
                  <a:pt x="59136" y="438935"/>
                  <a:pt x="0" y="434340"/>
                  <a:pt x="0" y="43434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4E3D09E-3906-3E4C-E98C-EEF9BC3E7A3B}"/>
              </a:ext>
            </a:extLst>
          </p:cNvPr>
          <p:cNvSpPr/>
          <p:nvPr/>
        </p:nvSpPr>
        <p:spPr>
          <a:xfrm>
            <a:off x="6869430" y="4729802"/>
            <a:ext cx="308610" cy="1088825"/>
          </a:xfrm>
          <a:custGeom>
            <a:avLst/>
            <a:gdLst>
              <a:gd name="connsiteX0" fmla="*/ 308610 w 308610"/>
              <a:gd name="connsiteY0" fmla="*/ 2218 h 1088825"/>
              <a:gd name="connsiteX1" fmla="*/ 171450 w 308610"/>
              <a:gd name="connsiteY1" fmla="*/ 13648 h 1088825"/>
              <a:gd name="connsiteX2" fmla="*/ 217170 w 308610"/>
              <a:gd name="connsiteY2" fmla="*/ 105088 h 1088825"/>
              <a:gd name="connsiteX3" fmla="*/ 182880 w 308610"/>
              <a:gd name="connsiteY3" fmla="*/ 219388 h 1088825"/>
              <a:gd name="connsiteX4" fmla="*/ 148590 w 308610"/>
              <a:gd name="connsiteY4" fmla="*/ 287968 h 1088825"/>
              <a:gd name="connsiteX5" fmla="*/ 114300 w 308610"/>
              <a:gd name="connsiteY5" fmla="*/ 299398 h 1088825"/>
              <a:gd name="connsiteX6" fmla="*/ 68580 w 308610"/>
              <a:gd name="connsiteY6" fmla="*/ 345118 h 1088825"/>
              <a:gd name="connsiteX7" fmla="*/ 34290 w 308610"/>
              <a:gd name="connsiteY7" fmla="*/ 356548 h 1088825"/>
              <a:gd name="connsiteX8" fmla="*/ 22860 w 308610"/>
              <a:gd name="connsiteY8" fmla="*/ 436558 h 1088825"/>
              <a:gd name="connsiteX9" fmla="*/ 0 w 308610"/>
              <a:gd name="connsiteY9" fmla="*/ 482278 h 1088825"/>
              <a:gd name="connsiteX10" fmla="*/ 34290 w 308610"/>
              <a:gd name="connsiteY10" fmla="*/ 768028 h 1088825"/>
              <a:gd name="connsiteX11" fmla="*/ 57150 w 308610"/>
              <a:gd name="connsiteY11" fmla="*/ 825178 h 1088825"/>
              <a:gd name="connsiteX12" fmla="*/ 160020 w 308610"/>
              <a:gd name="connsiteY12" fmla="*/ 893758 h 1088825"/>
              <a:gd name="connsiteX13" fmla="*/ 114300 w 308610"/>
              <a:gd name="connsiteY13" fmla="*/ 1088068 h 1088825"/>
              <a:gd name="connsiteX14" fmla="*/ 102870 w 308610"/>
              <a:gd name="connsiteY14" fmla="*/ 1088068 h 1088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610" h="1088825">
                <a:moveTo>
                  <a:pt x="308610" y="2218"/>
                </a:moveTo>
                <a:cubicBezTo>
                  <a:pt x="262890" y="6028"/>
                  <a:pt x="210156" y="-10983"/>
                  <a:pt x="171450" y="13648"/>
                </a:cubicBezTo>
                <a:cubicBezTo>
                  <a:pt x="115423" y="49301"/>
                  <a:pt x="204921" y="96922"/>
                  <a:pt x="217170" y="105088"/>
                </a:cubicBezTo>
                <a:cubicBezTo>
                  <a:pt x="239328" y="171561"/>
                  <a:pt x="231993" y="121163"/>
                  <a:pt x="182880" y="219388"/>
                </a:cubicBezTo>
                <a:cubicBezTo>
                  <a:pt x="169076" y="246997"/>
                  <a:pt x="175887" y="266130"/>
                  <a:pt x="148590" y="287968"/>
                </a:cubicBezTo>
                <a:cubicBezTo>
                  <a:pt x="139182" y="295494"/>
                  <a:pt x="125730" y="295588"/>
                  <a:pt x="114300" y="299398"/>
                </a:cubicBezTo>
                <a:cubicBezTo>
                  <a:pt x="99060" y="314638"/>
                  <a:pt x="86118" y="332591"/>
                  <a:pt x="68580" y="345118"/>
                </a:cubicBezTo>
                <a:cubicBezTo>
                  <a:pt x="58776" y="352121"/>
                  <a:pt x="39678" y="345772"/>
                  <a:pt x="34290" y="356548"/>
                </a:cubicBezTo>
                <a:cubicBezTo>
                  <a:pt x="22242" y="380645"/>
                  <a:pt x="29949" y="410567"/>
                  <a:pt x="22860" y="436558"/>
                </a:cubicBezTo>
                <a:cubicBezTo>
                  <a:pt x="18377" y="452996"/>
                  <a:pt x="7620" y="467038"/>
                  <a:pt x="0" y="482278"/>
                </a:cubicBezTo>
                <a:cubicBezTo>
                  <a:pt x="8207" y="572559"/>
                  <a:pt x="15851" y="680441"/>
                  <a:pt x="34290" y="768028"/>
                </a:cubicBezTo>
                <a:cubicBezTo>
                  <a:pt x="38517" y="788105"/>
                  <a:pt x="42642" y="810670"/>
                  <a:pt x="57150" y="825178"/>
                </a:cubicBezTo>
                <a:cubicBezTo>
                  <a:pt x="86291" y="854319"/>
                  <a:pt x="160020" y="893758"/>
                  <a:pt x="160020" y="893758"/>
                </a:cubicBezTo>
                <a:cubicBezTo>
                  <a:pt x="151604" y="1020005"/>
                  <a:pt x="195305" y="1047565"/>
                  <a:pt x="114300" y="1088068"/>
                </a:cubicBezTo>
                <a:cubicBezTo>
                  <a:pt x="110892" y="1089772"/>
                  <a:pt x="106680" y="1088068"/>
                  <a:pt x="102870" y="1088068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675AF3-6545-F054-F0AC-D26239C8CF2D}"/>
              </a:ext>
            </a:extLst>
          </p:cNvPr>
          <p:cNvSpPr/>
          <p:nvPr/>
        </p:nvSpPr>
        <p:spPr>
          <a:xfrm>
            <a:off x="7109460" y="720090"/>
            <a:ext cx="1097280" cy="676426"/>
          </a:xfrm>
          <a:custGeom>
            <a:avLst/>
            <a:gdLst>
              <a:gd name="connsiteX0" fmla="*/ 0 w 1097280"/>
              <a:gd name="connsiteY0" fmla="*/ 0 h 676426"/>
              <a:gd name="connsiteX1" fmla="*/ 171450 w 1097280"/>
              <a:gd name="connsiteY1" fmla="*/ 91440 h 676426"/>
              <a:gd name="connsiteX2" fmla="*/ 194310 w 1097280"/>
              <a:gd name="connsiteY2" fmla="*/ 137160 h 676426"/>
              <a:gd name="connsiteX3" fmla="*/ 205740 w 1097280"/>
              <a:gd name="connsiteY3" fmla="*/ 240030 h 676426"/>
              <a:gd name="connsiteX4" fmla="*/ 251460 w 1097280"/>
              <a:gd name="connsiteY4" fmla="*/ 285750 h 676426"/>
              <a:gd name="connsiteX5" fmla="*/ 342900 w 1097280"/>
              <a:gd name="connsiteY5" fmla="*/ 411480 h 676426"/>
              <a:gd name="connsiteX6" fmla="*/ 411480 w 1097280"/>
              <a:gd name="connsiteY6" fmla="*/ 468630 h 676426"/>
              <a:gd name="connsiteX7" fmla="*/ 422910 w 1097280"/>
              <a:gd name="connsiteY7" fmla="*/ 537210 h 676426"/>
              <a:gd name="connsiteX8" fmla="*/ 457200 w 1097280"/>
              <a:gd name="connsiteY8" fmla="*/ 548640 h 676426"/>
              <a:gd name="connsiteX9" fmla="*/ 617220 w 1097280"/>
              <a:gd name="connsiteY9" fmla="*/ 560070 h 676426"/>
              <a:gd name="connsiteX10" fmla="*/ 708660 w 1097280"/>
              <a:gd name="connsiteY10" fmla="*/ 594360 h 676426"/>
              <a:gd name="connsiteX11" fmla="*/ 834390 w 1097280"/>
              <a:gd name="connsiteY11" fmla="*/ 628650 h 676426"/>
              <a:gd name="connsiteX12" fmla="*/ 971550 w 1097280"/>
              <a:gd name="connsiteY12" fmla="*/ 674370 h 676426"/>
              <a:gd name="connsiteX13" fmla="*/ 1097280 w 1097280"/>
              <a:gd name="connsiteY13" fmla="*/ 674370 h 676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7280" h="676426">
                <a:moveTo>
                  <a:pt x="0" y="0"/>
                </a:moveTo>
                <a:cubicBezTo>
                  <a:pt x="121569" y="40523"/>
                  <a:pt x="121551" y="11601"/>
                  <a:pt x="171450" y="91440"/>
                </a:cubicBezTo>
                <a:cubicBezTo>
                  <a:pt x="180481" y="105889"/>
                  <a:pt x="186690" y="121920"/>
                  <a:pt x="194310" y="137160"/>
                </a:cubicBezTo>
                <a:cubicBezTo>
                  <a:pt x="198120" y="171450"/>
                  <a:pt x="193355" y="207829"/>
                  <a:pt x="205740" y="240030"/>
                </a:cubicBezTo>
                <a:cubicBezTo>
                  <a:pt x="213477" y="260146"/>
                  <a:pt x="237996" y="268920"/>
                  <a:pt x="251460" y="285750"/>
                </a:cubicBezTo>
                <a:cubicBezTo>
                  <a:pt x="299147" y="345359"/>
                  <a:pt x="290287" y="358867"/>
                  <a:pt x="342900" y="411480"/>
                </a:cubicBezTo>
                <a:cubicBezTo>
                  <a:pt x="363941" y="432521"/>
                  <a:pt x="388620" y="449580"/>
                  <a:pt x="411480" y="468630"/>
                </a:cubicBezTo>
                <a:cubicBezTo>
                  <a:pt x="415290" y="491490"/>
                  <a:pt x="411412" y="517088"/>
                  <a:pt x="422910" y="537210"/>
                </a:cubicBezTo>
                <a:cubicBezTo>
                  <a:pt x="428888" y="547671"/>
                  <a:pt x="445234" y="547232"/>
                  <a:pt x="457200" y="548640"/>
                </a:cubicBezTo>
                <a:cubicBezTo>
                  <a:pt x="510310" y="554888"/>
                  <a:pt x="563880" y="556260"/>
                  <a:pt x="617220" y="560070"/>
                </a:cubicBezTo>
                <a:cubicBezTo>
                  <a:pt x="745597" y="592164"/>
                  <a:pt x="577165" y="546544"/>
                  <a:pt x="708660" y="594360"/>
                </a:cubicBezTo>
                <a:cubicBezTo>
                  <a:pt x="911854" y="668249"/>
                  <a:pt x="700550" y="584037"/>
                  <a:pt x="834390" y="628650"/>
                </a:cubicBezTo>
                <a:cubicBezTo>
                  <a:pt x="884197" y="645252"/>
                  <a:pt x="916555" y="668259"/>
                  <a:pt x="971550" y="674370"/>
                </a:cubicBezTo>
                <a:cubicBezTo>
                  <a:pt x="1013204" y="678998"/>
                  <a:pt x="1055370" y="674370"/>
                  <a:pt x="1097280" y="67437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74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6C63C01-8BAD-E5A6-6178-EEF694C78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12" y="0"/>
            <a:ext cx="8290287" cy="5862536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A5011579-53B2-1A6F-6FA1-27111D56E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11" y="0"/>
            <a:ext cx="8274183" cy="5851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577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route estimation</a:t>
            </a:r>
            <a:endParaRPr lang="en-GB" sz="2800" dirty="0">
              <a:solidFill>
                <a:srgbClr val="FF0000"/>
              </a:solidFill>
              <a:latin typeface="Georgia Pro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093AE-7602-23E3-5B29-F08070E5E758}"/>
              </a:ext>
            </a:extLst>
          </p:cNvPr>
          <p:cNvSpPr txBox="1"/>
          <p:nvPr/>
        </p:nvSpPr>
        <p:spPr>
          <a:xfrm>
            <a:off x="250732" y="1273970"/>
            <a:ext cx="558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Georgia Pro" panose="02040502050405020303" pitchFamily="18" charset="0"/>
              </a:rPr>
              <a:t>Thicker lines </a:t>
            </a:r>
            <a:r>
              <a:rPr lang="en-GB" sz="2000" dirty="0">
                <a:latin typeface="Georgia Pro" panose="02040502050405020303" pitchFamily="18" charset="0"/>
              </a:rPr>
              <a:t>= More trucks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035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7" name="Picture 6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6C63C01-8BAD-E5A6-6178-EEF694C78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12" y="0"/>
            <a:ext cx="8290287" cy="5862536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A5011579-53B2-1A6F-6FA1-27111D56E6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711" y="0"/>
            <a:ext cx="8274183" cy="5851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5775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Likely route estimation</a:t>
            </a:r>
            <a:endParaRPr lang="en-GB" sz="2800" dirty="0">
              <a:solidFill>
                <a:srgbClr val="FF0000"/>
              </a:solidFill>
              <a:latin typeface="Georgia Pro" panose="020405020504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093AE-7602-23E3-5B29-F08070E5E758}"/>
              </a:ext>
            </a:extLst>
          </p:cNvPr>
          <p:cNvSpPr txBox="1"/>
          <p:nvPr/>
        </p:nvSpPr>
        <p:spPr>
          <a:xfrm>
            <a:off x="250732" y="1273970"/>
            <a:ext cx="5589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Georgia Pro" panose="02040502050405020303" pitchFamily="18" charset="0"/>
              </a:rPr>
              <a:t>Thicker lines </a:t>
            </a:r>
            <a:r>
              <a:rPr lang="en-GB" sz="2000" dirty="0">
                <a:latin typeface="Georgia Pro" panose="02040502050405020303" pitchFamily="18" charset="0"/>
              </a:rPr>
              <a:t>= More </a:t>
            </a:r>
            <a:r>
              <a:rPr lang="en-GB" sz="2000" b="1" dirty="0">
                <a:solidFill>
                  <a:srgbClr val="FF0000"/>
                </a:solidFill>
                <a:latin typeface="Georgia Pro" panose="02040502050405020303" pitchFamily="18" charset="0"/>
              </a:rPr>
              <a:t>emissions</a:t>
            </a:r>
            <a:r>
              <a:rPr lang="en-GB" sz="2000" dirty="0">
                <a:latin typeface="Georgia Pro" panose="02040502050405020303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62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391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Discussion: next steps</a:t>
            </a:r>
          </a:p>
        </p:txBody>
      </p:sp>
    </p:spTree>
    <p:extLst>
      <p:ext uri="{BB962C8B-B14F-4D97-AF65-F5344CB8AC3E}">
        <p14:creationId xmlns:p14="http://schemas.microsoft.com/office/powerpoint/2010/main" val="3388787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391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Discussion: 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C5D73-3323-DCAA-E727-40A787F640BC}"/>
              </a:ext>
            </a:extLst>
          </p:cNvPr>
          <p:cNvSpPr txBox="1"/>
          <p:nvPr/>
        </p:nvSpPr>
        <p:spPr>
          <a:xfrm>
            <a:off x="1049257" y="4976877"/>
            <a:ext cx="3915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Quantifying GHG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emissions and exposure </a:t>
            </a:r>
            <a:r>
              <a:rPr lang="en-GB" sz="2000" dirty="0">
                <a:latin typeface="Georgia Pro" panose="02040502050405020303" pitchFamily="18" charset="0"/>
              </a:rPr>
              <a:t>from HGVs in LCR CA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1FF4A-8A35-5179-E132-B6AA26D2D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130" y="920530"/>
            <a:ext cx="2899638" cy="39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9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Context 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3" name="Picture 2" descr="A picture containing text, graphics, graphic design, screenshot&#10;&#10;Description automatically generated">
            <a:extLst>
              <a:ext uri="{FF2B5EF4-FFF2-40B4-BE49-F238E27FC236}">
                <a16:creationId xmlns:a16="http://schemas.microsoft.com/office/drawing/2014/main" id="{585C982B-8CE0-8BC1-AC14-AD407F2CF0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17" y="108407"/>
            <a:ext cx="5568711" cy="31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92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84AED3A3-0DC8-EB06-8C37-3C92E7A10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20530"/>
            <a:ext cx="5484742" cy="3878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391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Discussion: next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BBA3E-E437-BFBD-BC55-E8B29956C361}"/>
              </a:ext>
            </a:extLst>
          </p:cNvPr>
          <p:cNvSpPr txBox="1"/>
          <p:nvPr/>
        </p:nvSpPr>
        <p:spPr>
          <a:xfrm>
            <a:off x="6591388" y="4976877"/>
            <a:ext cx="5054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Understanding the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socio-economic </a:t>
            </a:r>
            <a:r>
              <a:rPr lang="en-GB" sz="2000" dirty="0">
                <a:latin typeface="Georgia Pro" panose="02040502050405020303" pitchFamily="18" charset="0"/>
              </a:rPr>
              <a:t>characteristics of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population 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C5D73-3323-DCAA-E727-40A787F640BC}"/>
              </a:ext>
            </a:extLst>
          </p:cNvPr>
          <p:cNvSpPr txBox="1"/>
          <p:nvPr/>
        </p:nvSpPr>
        <p:spPr>
          <a:xfrm>
            <a:off x="1049257" y="4976877"/>
            <a:ext cx="3915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Quantifying GHG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emissions and exposure </a:t>
            </a:r>
            <a:r>
              <a:rPr lang="en-GB" sz="2000" dirty="0">
                <a:latin typeface="Georgia Pro" panose="02040502050405020303" pitchFamily="18" charset="0"/>
              </a:rPr>
              <a:t>from HGVs in LCR CA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91FF4A-8A35-5179-E132-B6AA26D2D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130" y="920530"/>
            <a:ext cx="2899638" cy="396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108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3915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Discussion: 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C5D73-3323-DCAA-E727-40A787F640BC}"/>
              </a:ext>
            </a:extLst>
          </p:cNvPr>
          <p:cNvSpPr txBox="1"/>
          <p:nvPr/>
        </p:nvSpPr>
        <p:spPr>
          <a:xfrm>
            <a:off x="2756453" y="5056390"/>
            <a:ext cx="7646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Evaluating the impacts of potential decarbonisation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strategies</a:t>
            </a:r>
            <a:r>
              <a:rPr lang="en-GB" sz="2000" baseline="30000" dirty="0">
                <a:latin typeface="Georgia Pro" panose="02040502050405020303" pitchFamily="18" charset="0"/>
              </a:rPr>
              <a:t>*</a:t>
            </a:r>
            <a:r>
              <a:rPr lang="en-GB" sz="2000" dirty="0">
                <a:latin typeface="Georgia Pro" panose="02040502050405020303" pitchFamily="18" charset="0"/>
              </a:rPr>
              <a:t> </a:t>
            </a:r>
          </a:p>
        </p:txBody>
      </p:sp>
      <p:pic>
        <p:nvPicPr>
          <p:cNvPr id="7" name="Picture 6" descr="A white truck on a concrete surface&#10;&#10;Description automatically generated with low confidence">
            <a:extLst>
              <a:ext uri="{FF2B5EF4-FFF2-40B4-BE49-F238E27FC236}">
                <a16:creationId xmlns:a16="http://schemas.microsoft.com/office/drawing/2014/main" id="{6FD9BA65-DACA-2D28-CCDB-CC494F6B01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3" y="1983149"/>
            <a:ext cx="5075581" cy="28550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0EC51C-4DA5-5770-B00F-FBC343EAAB1B}"/>
              </a:ext>
            </a:extLst>
          </p:cNvPr>
          <p:cNvSpPr txBox="1"/>
          <p:nvPr/>
        </p:nvSpPr>
        <p:spPr>
          <a:xfrm>
            <a:off x="102140" y="6324753"/>
            <a:ext cx="805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Georgia Pro" panose="02040502050405020303" pitchFamily="18" charset="0"/>
              </a:rPr>
              <a:t>*LCR CA have made a commitment to reach net zero carbon by 2040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89D90E-D6F6-805C-95B3-0218564DF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138" y="1983149"/>
            <a:ext cx="5981419" cy="287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00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46899E-B5EA-A257-876B-2B1B3A6FA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t="11428" r="811" b="557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33929-8DBA-0330-57C2-5F2BF0A77A4F}"/>
              </a:ext>
            </a:extLst>
          </p:cNvPr>
          <p:cNvSpPr txBox="1"/>
          <p:nvPr/>
        </p:nvSpPr>
        <p:spPr>
          <a:xfrm>
            <a:off x="6219217" y="3891064"/>
            <a:ext cx="59727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Georgia Pro" panose="02040502050405020303" pitchFamily="18" charset="0"/>
              </a:rPr>
              <a:t>What If? </a:t>
            </a:r>
            <a:r>
              <a:rPr lang="en-GB" sz="2800" dirty="0">
                <a:solidFill>
                  <a:schemeClr val="bg1"/>
                </a:solidFill>
                <a:latin typeface="Georgia Pro" panose="02040502050405020303" pitchFamily="18" charset="0"/>
              </a:rPr>
              <a:t>Evaluating decarbonization strategies for maritime cargo flows in Liverpool City Region</a:t>
            </a:r>
          </a:p>
          <a:p>
            <a:r>
              <a:rPr lang="en-GB" dirty="0">
                <a:solidFill>
                  <a:schemeClr val="bg1"/>
                </a:solidFill>
                <a:latin typeface="Georgia Pro" panose="02040502050405020303" pitchFamily="18" charset="0"/>
              </a:rPr>
              <a:t>Patrick Ballantyne, Alex Singleton</a:t>
            </a:r>
          </a:p>
        </p:txBody>
      </p:sp>
      <p:pic>
        <p:nvPicPr>
          <p:cNvPr id="15" name="Picture 14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D470A2B7-D286-2E9B-5B99-B04DDE5C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Picture 17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ACCDCE63-AF31-1D7A-2A2C-E919FC09B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9274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Context 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DADAF-92D2-7897-CCA3-5554B650D6DC}"/>
              </a:ext>
            </a:extLst>
          </p:cNvPr>
          <p:cNvSpPr txBox="1"/>
          <p:nvPr/>
        </p:nvSpPr>
        <p:spPr>
          <a:xfrm>
            <a:off x="102141" y="1276977"/>
            <a:ext cx="59938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eorgia Pro" panose="02040502050405020303" pitchFamily="18" charset="0"/>
              </a:rPr>
              <a:t>[2022] LCR CA secured the Liverpool </a:t>
            </a:r>
            <a:r>
              <a:rPr lang="en-GB" dirty="0">
                <a:highlight>
                  <a:srgbClr val="F89D1A"/>
                </a:highlight>
                <a:latin typeface="Georgia Pro" panose="02040502050405020303" pitchFamily="18" charset="0"/>
              </a:rPr>
              <a:t>City Region Sustainable Transport Settlement</a:t>
            </a:r>
            <a:r>
              <a:rPr lang="en-GB" dirty="0">
                <a:latin typeface="Georgia Pro" panose="02040502050405020303" pitchFamily="18" charset="0"/>
              </a:rPr>
              <a:t> (CRSTS 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Evidence-led transport development </a:t>
            </a:r>
            <a:r>
              <a:rPr lang="en-GB" dirty="0">
                <a:highlight>
                  <a:srgbClr val="F89D1A"/>
                </a:highlight>
                <a:latin typeface="Georgia Pro" panose="02040502050405020303" pitchFamily="18" charset="0"/>
              </a:rPr>
              <a:t>pipeline</a:t>
            </a:r>
            <a:r>
              <a:rPr lang="en-GB" dirty="0">
                <a:latin typeface="Georgia Pro" panose="02040502050405020303" pitchFamily="18" charset="0"/>
              </a:rPr>
              <a:t> to support transition to net zero and generate positive outcomes for people in LCR.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Total awarded was </a:t>
            </a:r>
            <a:r>
              <a:rPr lang="en-GB" dirty="0">
                <a:highlight>
                  <a:srgbClr val="F89D1A"/>
                </a:highlight>
                <a:latin typeface="Georgia Pro" panose="02040502050405020303" pitchFamily="18" charset="0"/>
              </a:rPr>
              <a:t>£710m</a:t>
            </a:r>
            <a:r>
              <a:rPr lang="en-GB" dirty="0">
                <a:latin typeface="Georgia Pro" panose="02040502050405020303" pitchFamily="18" charset="0"/>
              </a:rPr>
              <a:t>, to cover 2022-2027.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E.g., James St Station, Baltic Triangle (£156m)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Georgia Pro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Georgia Pro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Georgia Pro" panose="02040502050405020303" pitchFamily="18" charset="0"/>
            </a:endParaRPr>
          </a:p>
          <a:p>
            <a:endParaRPr lang="en-GB" dirty="0">
              <a:latin typeface="Georgia Pro" panose="02040502050405020303" pitchFamily="18" charset="0"/>
            </a:endParaRPr>
          </a:p>
          <a:p>
            <a:endParaRPr lang="en-GB" dirty="0">
              <a:latin typeface="Georgia Pro" panose="02040502050405020303" pitchFamily="18" charset="0"/>
            </a:endParaRPr>
          </a:p>
        </p:txBody>
      </p:sp>
      <p:pic>
        <p:nvPicPr>
          <p:cNvPr id="4" name="Picture 3" descr="A picture containing text, graphics, graphic design, screenshot&#10;&#10;Description automatically generated">
            <a:extLst>
              <a:ext uri="{FF2B5EF4-FFF2-40B4-BE49-F238E27FC236}">
                <a16:creationId xmlns:a16="http://schemas.microsoft.com/office/drawing/2014/main" id="{27C2F083-325E-F711-F960-59A4243C5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17" y="108407"/>
            <a:ext cx="5568711" cy="31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1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Context 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DADAF-92D2-7897-CCA3-5554B650D6DC}"/>
              </a:ext>
            </a:extLst>
          </p:cNvPr>
          <p:cNvSpPr txBox="1"/>
          <p:nvPr/>
        </p:nvSpPr>
        <p:spPr>
          <a:xfrm>
            <a:off x="102141" y="1276977"/>
            <a:ext cx="59938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eorgia Pro" panose="02040502050405020303" pitchFamily="18" charset="0"/>
              </a:rPr>
              <a:t>[2022] LCR CA secured the Liverpool City Region Sustainable Transport Settlement (CRSTS 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Evidence-led transport development pipeline to support transition to net zero and generate positive outcomes for people in LCR.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Total awarded was £710m, to cover 2022-2027.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E.g., James St Station, Baltic Triangle (£156m)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Georgia Pro" panose="02040502050405020303" pitchFamily="18" charset="0"/>
            </a:endParaRPr>
          </a:p>
          <a:p>
            <a:r>
              <a:rPr lang="en-GB" dirty="0">
                <a:latin typeface="Georgia Pro" panose="02040502050405020303" pitchFamily="18" charset="0"/>
              </a:rPr>
              <a:t>[2023] </a:t>
            </a:r>
            <a:r>
              <a:rPr lang="en-GB" dirty="0">
                <a:highlight>
                  <a:srgbClr val="F89D1A"/>
                </a:highlight>
                <a:latin typeface="Georgia Pro" panose="02040502050405020303" pitchFamily="18" charset="0"/>
              </a:rPr>
              <a:t>CRSTS 2</a:t>
            </a:r>
            <a:r>
              <a:rPr lang="en-GB" dirty="0">
                <a:latin typeface="Georgia Pro" panose="02040502050405020303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Bidding for similar amount, to cover 2027+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Less concerned with schemes, more about problems and specific interventions to address these.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89D1A"/>
                </a:highlight>
                <a:latin typeface="Georgia Pro" panose="02040502050405020303" pitchFamily="18" charset="0"/>
              </a:rPr>
              <a:t>Place-based</a:t>
            </a:r>
            <a:r>
              <a:rPr lang="en-GB" dirty="0">
                <a:latin typeface="Georgia Pro" panose="02040502050405020303" pitchFamily="18" charset="0"/>
              </a:rPr>
              <a:t> approach: mapping and scoring areas based on priorities</a:t>
            </a:r>
          </a:p>
          <a:p>
            <a:endParaRPr lang="en-GB" dirty="0">
              <a:latin typeface="Georgia Pro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Georgia Pro" panose="02040502050405020303" pitchFamily="18" charset="0"/>
            </a:endParaRPr>
          </a:p>
          <a:p>
            <a:endParaRPr lang="en-GB" dirty="0">
              <a:latin typeface="Georgia Pro" panose="02040502050405020303" pitchFamily="18" charset="0"/>
            </a:endParaRPr>
          </a:p>
          <a:p>
            <a:endParaRPr lang="en-GB" dirty="0">
              <a:latin typeface="Georgia Pro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32F2A-184A-8A6B-332E-B409983E01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6485" y="1359377"/>
            <a:ext cx="6071060" cy="296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25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Context 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0DADAF-92D2-7897-CCA3-5554B650D6DC}"/>
              </a:ext>
            </a:extLst>
          </p:cNvPr>
          <p:cNvSpPr txBox="1"/>
          <p:nvPr/>
        </p:nvSpPr>
        <p:spPr>
          <a:xfrm>
            <a:off x="102141" y="1276977"/>
            <a:ext cx="59938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Georgia Pro" panose="02040502050405020303" pitchFamily="18" charset="0"/>
              </a:rPr>
              <a:t>[2022] LCR CA secured the Liverpool City Region Sustainable Transport Settlement (CRSTS 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Evidence-led transport development pipeline to support transition to net zero and generate positive outcomes for people in LCR.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Total awarded was £710m, to cover 2022-2027.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E.g., James St Station, Baltic Triangle (£156m)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Georgia Pro" panose="02040502050405020303" pitchFamily="18" charset="0"/>
            </a:endParaRPr>
          </a:p>
          <a:p>
            <a:r>
              <a:rPr lang="en-GB" dirty="0">
                <a:latin typeface="Georgia Pro" panose="02040502050405020303" pitchFamily="18" charset="0"/>
              </a:rPr>
              <a:t>[2023] CRSTS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Bidding for similar amount, to cover 2027+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Less concerned with schemes, more about problems and specific interventions to address these.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Place-based approach: mapping and scoring areas based on priorities</a:t>
            </a:r>
          </a:p>
          <a:p>
            <a:endParaRPr lang="en-GB" dirty="0">
              <a:latin typeface="Georgia Pro" panose="02040502050405020303" pitchFamily="18" charset="0"/>
            </a:endParaRPr>
          </a:p>
          <a:p>
            <a:r>
              <a:rPr lang="en-GB" dirty="0">
                <a:latin typeface="Georgia Pro" panose="02040502050405020303" pitchFamily="18" charset="0"/>
              </a:rPr>
              <a:t>Other outcomes: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Georgia Pro" panose="02040502050405020303" pitchFamily="18" charset="0"/>
              </a:rPr>
              <a:t>LOTS of </a:t>
            </a:r>
            <a:r>
              <a:rPr lang="en-GB" dirty="0">
                <a:highlight>
                  <a:srgbClr val="F89D1A"/>
                </a:highlight>
                <a:latin typeface="Georgia Pro" panose="02040502050405020303" pitchFamily="18" charset="0"/>
              </a:rPr>
              <a:t>data, impact</a:t>
            </a:r>
            <a:r>
              <a:rPr lang="en-GB" dirty="0">
                <a:latin typeface="Georgia Pro" panose="02040502050405020303" pitchFamily="18" charset="0"/>
              </a:rPr>
              <a:t> and </a:t>
            </a:r>
            <a:r>
              <a:rPr lang="en-GB" dirty="0">
                <a:highlight>
                  <a:srgbClr val="F89D1A"/>
                </a:highlight>
                <a:latin typeface="Georgia Pro" panose="02040502050405020303" pitchFamily="18" charset="0"/>
              </a:rPr>
              <a:t>papers</a:t>
            </a:r>
            <a:r>
              <a:rPr lang="en-GB" dirty="0">
                <a:latin typeface="Georgia Pro" panose="02040502050405020303" pitchFamily="18" charset="0"/>
              </a:rPr>
              <a:t> (I hope)…  </a:t>
            </a:r>
          </a:p>
          <a:p>
            <a:endParaRPr lang="en-GB" dirty="0">
              <a:latin typeface="Georgia Pro" panose="020405020504050203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8AAC05-69C4-7C91-4C12-8D3E294C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909" y="250712"/>
            <a:ext cx="33242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C8D83E0-217A-2AB0-480D-B85190E97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774" y="3101307"/>
            <a:ext cx="34099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B06FC01-6B75-F1BC-FF35-3E3CB47BD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865" y="1453336"/>
            <a:ext cx="3705225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944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46899E-B5EA-A257-876B-2B1B3A6FA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t="11428" r="811" b="557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B33929-8DBA-0330-57C2-5F2BF0A77A4F}"/>
              </a:ext>
            </a:extLst>
          </p:cNvPr>
          <p:cNvSpPr txBox="1"/>
          <p:nvPr/>
        </p:nvSpPr>
        <p:spPr>
          <a:xfrm>
            <a:off x="6219217" y="3891064"/>
            <a:ext cx="597278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chemeClr val="bg1"/>
                </a:solidFill>
                <a:latin typeface="Georgia Pro" panose="02040502050405020303" pitchFamily="18" charset="0"/>
              </a:rPr>
              <a:t>What If? </a:t>
            </a:r>
            <a:r>
              <a:rPr lang="en-GB" sz="2800" dirty="0">
                <a:solidFill>
                  <a:schemeClr val="bg1"/>
                </a:solidFill>
                <a:latin typeface="Georgia Pro" panose="02040502050405020303" pitchFamily="18" charset="0"/>
              </a:rPr>
              <a:t>Evaluating decarbonization strategies for maritime cargo flows in Liverpool City Region</a:t>
            </a:r>
          </a:p>
          <a:p>
            <a:r>
              <a:rPr lang="en-GB" dirty="0">
                <a:solidFill>
                  <a:schemeClr val="bg1"/>
                </a:solidFill>
                <a:latin typeface="Georgia Pro" panose="02040502050405020303" pitchFamily="18" charset="0"/>
              </a:rPr>
              <a:t>Patrick Ballantyne, Alex Singleton</a:t>
            </a:r>
          </a:p>
        </p:txBody>
      </p:sp>
      <p:pic>
        <p:nvPicPr>
          <p:cNvPr id="15" name="Picture 14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D470A2B7-D286-2E9B-5B99-B04DDE5C3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8" name="Picture 17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ACCDCE63-AF31-1D7A-2A2C-E919FC09B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41032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Why?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B435F5-AB2E-C253-48C4-FECBAACA8C8E}"/>
              </a:ext>
            </a:extLst>
          </p:cNvPr>
          <p:cNvSpPr txBox="1"/>
          <p:nvPr/>
        </p:nvSpPr>
        <p:spPr>
          <a:xfrm>
            <a:off x="102141" y="2133965"/>
            <a:ext cx="8056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33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A669C7E0-1819-E305-5E39-A738B8B2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777" y="5862536"/>
            <a:ext cx="2277551" cy="92443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 descr="A picture containing graphics, font, diagram, design&#10;&#10;Description automatically generated">
            <a:extLst>
              <a:ext uri="{FF2B5EF4-FFF2-40B4-BE49-F238E27FC236}">
                <a16:creationId xmlns:a16="http://schemas.microsoft.com/office/drawing/2014/main" id="{197306C6-A09A-BCF2-A838-7410FA0D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390" y="5862536"/>
            <a:ext cx="1818387" cy="924435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AB5B1-0773-0AD5-479E-F8C5D783B328}"/>
              </a:ext>
            </a:extLst>
          </p:cNvPr>
          <p:cNvSpPr txBox="1"/>
          <p:nvPr/>
        </p:nvSpPr>
        <p:spPr>
          <a:xfrm>
            <a:off x="1480226" y="250712"/>
            <a:ext cx="1554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Georgia Pro" panose="02040502050405020303" pitchFamily="18" charset="0"/>
              </a:rPr>
              <a:t>Why?</a:t>
            </a:r>
          </a:p>
        </p:txBody>
      </p:sp>
      <p:pic>
        <p:nvPicPr>
          <p:cNvPr id="2" name="Graphic 1" descr="Truck with solid fill">
            <a:extLst>
              <a:ext uri="{FF2B5EF4-FFF2-40B4-BE49-F238E27FC236}">
                <a16:creationId xmlns:a16="http://schemas.microsoft.com/office/drawing/2014/main" id="{A66BC8C0-AB01-5030-965B-B2179EC23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41" y="-141052"/>
            <a:ext cx="1306748" cy="1306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FF0F3-FBC3-04E5-91CD-E5286ADACB6D}"/>
              </a:ext>
            </a:extLst>
          </p:cNvPr>
          <p:cNvSpPr txBox="1"/>
          <p:nvPr/>
        </p:nvSpPr>
        <p:spPr>
          <a:xfrm>
            <a:off x="102141" y="1276977"/>
            <a:ext cx="8056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eorgia Pro" panose="02040502050405020303" pitchFamily="18" charset="0"/>
              </a:rPr>
              <a:t>Transport is the </a:t>
            </a:r>
            <a:r>
              <a:rPr lang="en-GB" sz="2000" dirty="0">
                <a:highlight>
                  <a:srgbClr val="F89D1A"/>
                </a:highlight>
                <a:latin typeface="Georgia Pro" panose="02040502050405020303" pitchFamily="18" charset="0"/>
              </a:rPr>
              <a:t>largest emitting sector of GHGs </a:t>
            </a:r>
            <a:r>
              <a:rPr lang="en-GB" sz="2000" dirty="0">
                <a:latin typeface="Georgia Pro" panose="02040502050405020303" pitchFamily="18" charset="0"/>
              </a:rPr>
              <a:t>in the UK: </a:t>
            </a:r>
            <a:br>
              <a:rPr lang="en-GB" sz="2000" dirty="0">
                <a:latin typeface="Georgia Pro" panose="02040502050405020303" pitchFamily="18" charset="0"/>
              </a:rPr>
            </a:br>
            <a:r>
              <a:rPr lang="en-GB" sz="2000" dirty="0">
                <a:latin typeface="Georgia Pro" panose="02040502050405020303" pitchFamily="18" charset="0"/>
              </a:rPr>
              <a:t>24% of GHG emissions come from the sector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7C42374-82CA-94D2-BEE4-9F57FB67C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6626" y="200294"/>
            <a:ext cx="6038999" cy="4023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B435F5-AB2E-C253-48C4-FECBAACA8C8E}"/>
              </a:ext>
            </a:extLst>
          </p:cNvPr>
          <p:cNvSpPr txBox="1"/>
          <p:nvPr/>
        </p:nvSpPr>
        <p:spPr>
          <a:xfrm>
            <a:off x="102141" y="2133965"/>
            <a:ext cx="8056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823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1194</Words>
  <Application>Microsoft Office PowerPoint</Application>
  <PresentationFormat>Widescreen</PresentationFormat>
  <Paragraphs>250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Georgia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ballantyne</dc:creator>
  <cp:lastModifiedBy>patrick ballantyne</cp:lastModifiedBy>
  <cp:revision>108</cp:revision>
  <dcterms:created xsi:type="dcterms:W3CDTF">2023-05-31T09:28:24Z</dcterms:created>
  <dcterms:modified xsi:type="dcterms:W3CDTF">2023-06-09T02:22:46Z</dcterms:modified>
</cp:coreProperties>
</file>